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12192000"/>
  <p:notesSz cx="7053250" cy="9309100"/>
  <p:embeddedFontLst>
    <p:embeddedFont>
      <p:font typeface="Century Gothic"/>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5" roundtripDataSignature="AMtx7mjO9pZ4WRWFQEfxGQIS9AawZz+7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CenturyGothic-bold.fntdata"/><Relationship Id="rId41" Type="http://schemas.openxmlformats.org/officeDocument/2006/relationships/font" Target="fonts/CenturyGothic-regular.fntdata"/><Relationship Id="rId22" Type="http://schemas.openxmlformats.org/officeDocument/2006/relationships/slide" Target="slides/slide16.xml"/><Relationship Id="rId44" Type="http://schemas.openxmlformats.org/officeDocument/2006/relationships/font" Target="fonts/CenturyGothic-boldItalic.fntdata"/><Relationship Id="rId21" Type="http://schemas.openxmlformats.org/officeDocument/2006/relationships/slide" Target="slides/slide15.xml"/><Relationship Id="rId43" Type="http://schemas.openxmlformats.org/officeDocument/2006/relationships/font" Target="fonts/CenturyGothic-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56414" cy="467072"/>
          </a:xfrm>
          <a:prstGeom prst="rect">
            <a:avLst/>
          </a:prstGeom>
          <a:noFill/>
          <a:ln>
            <a:noFill/>
          </a:ln>
        </p:spPr>
        <p:txBody>
          <a:bodyPr anchorCtr="0" anchor="t" bIns="46725" lIns="93475" spcFirstLastPara="1" rIns="93475" wrap="square" tIns="467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95217" y="0"/>
            <a:ext cx="3056414" cy="467072"/>
          </a:xfrm>
          <a:prstGeom prst="rect">
            <a:avLst/>
          </a:prstGeom>
          <a:noFill/>
          <a:ln>
            <a:noFill/>
          </a:ln>
        </p:spPr>
        <p:txBody>
          <a:bodyPr anchorCtr="0" anchor="t" bIns="46725" lIns="93475" spcFirstLastPara="1" rIns="93475" wrap="square" tIns="467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42030"/>
            <a:ext cx="3056414" cy="467071"/>
          </a:xfrm>
          <a:prstGeom prst="rect">
            <a:avLst/>
          </a:prstGeom>
          <a:noFill/>
          <a:ln>
            <a:noFill/>
          </a:ln>
        </p:spPr>
        <p:txBody>
          <a:bodyPr anchorCtr="0" anchor="b" bIns="46725" lIns="93475" spcFirstLastPara="1" rIns="93475" wrap="square" tIns="467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95217" y="8842030"/>
            <a:ext cx="3056414" cy="467071"/>
          </a:xfrm>
          <a:prstGeom prst="rect">
            <a:avLst/>
          </a:prstGeom>
          <a:noFill/>
          <a:ln>
            <a:noFill/>
          </a:ln>
        </p:spPr>
        <p:txBody>
          <a:bodyPr anchorCtr="0" anchor="b" bIns="46725" lIns="93475" spcFirstLastPara="1" rIns="93475" wrap="square" tIns="467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txBox="1"/>
          <p:nvPr>
            <p:ph idx="1" type="body"/>
          </p:nvPr>
        </p:nvSpPr>
        <p:spPr>
          <a:xfrm>
            <a:off x="705327" y="4480004"/>
            <a:ext cx="5642610" cy="3665458"/>
          </a:xfrm>
          <a:prstGeom prst="rect">
            <a:avLst/>
          </a:prstGeom>
          <a:noFill/>
          <a:ln>
            <a:noFill/>
          </a:ln>
        </p:spPr>
        <p:txBody>
          <a:bodyPr anchorCtr="0" anchor="t" bIns="46700" lIns="93450" spcFirstLastPara="1" rIns="93450" wrap="square" tIns="46700">
            <a:noAutofit/>
          </a:bodyPr>
          <a:lstStyle/>
          <a:p>
            <a:pPr indent="0" lvl="0" marL="0" rtl="0" algn="l">
              <a:lnSpc>
                <a:spcPct val="100000"/>
              </a:lnSpc>
              <a:spcBef>
                <a:spcPts val="0"/>
              </a:spcBef>
              <a:spcAft>
                <a:spcPts val="0"/>
              </a:spcAft>
              <a:buSzPts val="1400"/>
              <a:buNone/>
            </a:pPr>
            <a:r>
              <a:t/>
            </a:r>
            <a:endParaRPr/>
          </a:p>
        </p:txBody>
      </p:sp>
      <p:sp>
        <p:nvSpPr>
          <p:cNvPr id="159" name="Google Shape;159;p1: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1: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248" name="Google Shape;248;p31: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2: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257" name="Google Shape;257;p32: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3: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266" name="Google Shape;266;p33: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4: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275" name="Google Shape;275;p34: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4: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286" name="Google Shape;286;p4: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5: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296" name="Google Shape;296;p35: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6: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306" name="Google Shape;306;p36: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7: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316" name="Google Shape;316;p37: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8: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327" name="Google Shape;327;p38: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0: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338" name="Google Shape;338;p40: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164" name="Google Shape;164;p2: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1: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349" name="Google Shape;349;p41: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9: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360" name="Google Shape;360;p39: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2: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371" name="Google Shape;371;p42: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3: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382" name="Google Shape;382;p43: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5: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393" name="Google Shape;393;p45: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6: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403" name="Google Shape;403;p46: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7: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413" name="Google Shape;413;p47: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9: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423" name="Google Shape;423;p49: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0: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432" name="Google Shape;432;p50: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1: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441" name="Google Shape;441;p51: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5: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178" name="Google Shape;178;p25: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2: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451" name="Google Shape;451;p52: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3: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461" name="Google Shape;461;p53: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4: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471" name="Google Shape;471;p54: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0: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481" name="Google Shape;481;p10: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1: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490" name="Google Shape;490;p11: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329e62b83_0_7:notes"/>
          <p:cNvSpPr txBox="1"/>
          <p:nvPr>
            <p:ph idx="1" type="body"/>
          </p:nvPr>
        </p:nvSpPr>
        <p:spPr>
          <a:xfrm>
            <a:off x="705327" y="4480004"/>
            <a:ext cx="5642700" cy="3665400"/>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187" name="Google Shape;187;g2e329e62b83_0_7:notes"/>
          <p:cNvSpPr/>
          <p:nvPr>
            <p:ph idx="2" type="sldImg"/>
          </p:nvPr>
        </p:nvSpPr>
        <p:spPr>
          <a:xfrm>
            <a:off x="733425" y="1163638"/>
            <a:ext cx="5586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6: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196" name="Google Shape;196;p26: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7: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205" name="Google Shape;205;p27: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8: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216" name="Google Shape;216;p28: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9: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227" name="Google Shape;227;p29: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30:notes"/>
          <p:cNvSpPr txBox="1"/>
          <p:nvPr>
            <p:ph idx="1" type="body"/>
          </p:nvPr>
        </p:nvSpPr>
        <p:spPr>
          <a:xfrm>
            <a:off x="705327" y="4480004"/>
            <a:ext cx="5642610" cy="3665458"/>
          </a:xfrm>
          <a:prstGeom prst="rect">
            <a:avLst/>
          </a:prstGeom>
          <a:noFill/>
          <a:ln>
            <a:noFill/>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
        <p:nvSpPr>
          <p:cNvPr id="239" name="Google Shape;239;p30:notes"/>
          <p:cNvSpPr/>
          <p:nvPr>
            <p:ph idx="2" type="sldImg"/>
          </p:nvPr>
        </p:nvSpPr>
        <p:spPr>
          <a:xfrm>
            <a:off x="733425" y="1163638"/>
            <a:ext cx="5586413"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 name="Shape 15"/>
        <p:cNvGrpSpPr/>
        <p:nvPr/>
      </p:nvGrpSpPr>
      <p:grpSpPr>
        <a:xfrm>
          <a:off x="0" y="0"/>
          <a:ext cx="0" cy="0"/>
          <a:chOff x="0" y="0"/>
          <a:chExt cx="0" cy="0"/>
        </a:xfrm>
      </p:grpSpPr>
      <p:pic>
        <p:nvPicPr>
          <p:cNvPr descr="A picture containing sky, outdoor, real estate, architecture&#10;&#10;Description automatically generated" id="16" name="Google Shape;16;p13"/>
          <p:cNvPicPr preferRelativeResize="0"/>
          <p:nvPr/>
        </p:nvPicPr>
        <p:blipFill rotWithShape="1">
          <a:blip r:embed="rId2">
            <a:alphaModFix amt="50000"/>
          </a:blip>
          <a:srcRect b="0" l="0" r="0" t="0"/>
          <a:stretch/>
        </p:blipFill>
        <p:spPr>
          <a:xfrm>
            <a:off x="256674" y="250189"/>
            <a:ext cx="11678651" cy="6357622"/>
          </a:xfrm>
          <a:prstGeom prst="rect">
            <a:avLst/>
          </a:prstGeom>
          <a:noFill/>
          <a:ln>
            <a:noFill/>
          </a:ln>
        </p:spPr>
      </p:pic>
      <p:sp>
        <p:nvSpPr>
          <p:cNvPr id="17" name="Google Shape;17;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13"/>
          <p:cNvPicPr preferRelativeResize="0"/>
          <p:nvPr/>
        </p:nvPicPr>
        <p:blipFill rotWithShape="1">
          <a:blip r:embed="rId3">
            <a:alphaModFix/>
          </a:blip>
          <a:srcRect b="0" l="0" r="0" t="0"/>
          <a:stretch/>
        </p:blipFill>
        <p:spPr>
          <a:xfrm>
            <a:off x="3205813" y="500378"/>
            <a:ext cx="5644907" cy="13868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73" name="Shape 73"/>
        <p:cNvGrpSpPr/>
        <p:nvPr/>
      </p:nvGrpSpPr>
      <p:grpSpPr>
        <a:xfrm>
          <a:off x="0" y="0"/>
          <a:ext cx="0" cy="0"/>
          <a:chOff x="0" y="0"/>
          <a:chExt cx="0" cy="0"/>
        </a:xfrm>
      </p:grpSpPr>
      <p:sp>
        <p:nvSpPr>
          <p:cNvPr id="74" name="Google Shape;74;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79" name="Google Shape;79;p23"/>
          <p:cNvPicPr preferRelativeResize="0"/>
          <p:nvPr/>
        </p:nvPicPr>
        <p:blipFill rotWithShape="1">
          <a:blip r:embed="rId2">
            <a:alphaModFix/>
          </a:blip>
          <a:srcRect b="0" l="0" r="0" t="0"/>
          <a:stretch/>
        </p:blipFill>
        <p:spPr>
          <a:xfrm>
            <a:off x="889001" y="466512"/>
            <a:ext cx="2125133" cy="52210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86" name="Shape 86"/>
        <p:cNvGrpSpPr/>
        <p:nvPr/>
      </p:nvGrpSpPr>
      <p:grpSpPr>
        <a:xfrm>
          <a:off x="0" y="0"/>
          <a:ext cx="0" cy="0"/>
          <a:chOff x="0" y="0"/>
          <a:chExt cx="0" cy="0"/>
        </a:xfrm>
      </p:grpSpPr>
      <p:sp>
        <p:nvSpPr>
          <p:cNvPr id="87" name="Google Shape;8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b="1"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92" name="Shape 92"/>
        <p:cNvGrpSpPr/>
        <p:nvPr/>
      </p:nvGrpSpPr>
      <p:grpSpPr>
        <a:xfrm>
          <a:off x="0" y="0"/>
          <a:ext cx="0" cy="0"/>
          <a:chOff x="0" y="0"/>
          <a:chExt cx="0" cy="0"/>
        </a:xfrm>
      </p:grpSpPr>
      <p:pic>
        <p:nvPicPr>
          <p:cNvPr descr="A picture containing sky, outdoor, real estate, architecture&#10;&#10;Description automatically generated" id="93" name="Google Shape;93;p6"/>
          <p:cNvPicPr preferRelativeResize="0"/>
          <p:nvPr/>
        </p:nvPicPr>
        <p:blipFill rotWithShape="1">
          <a:blip r:embed="rId2">
            <a:alphaModFix amt="50000"/>
          </a:blip>
          <a:srcRect b="0" l="0" r="0" t="0"/>
          <a:stretch/>
        </p:blipFill>
        <p:spPr>
          <a:xfrm>
            <a:off x="256674" y="250189"/>
            <a:ext cx="11678651" cy="6357622"/>
          </a:xfrm>
          <a:prstGeom prst="rect">
            <a:avLst/>
          </a:prstGeom>
          <a:noFill/>
          <a:ln>
            <a:noFill/>
          </a:ln>
        </p:spPr>
      </p:pic>
      <p:sp>
        <p:nvSpPr>
          <p:cNvPr id="94" name="Google Shape;94;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6" name="Google Shape;9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99" name="Google Shape;99;p6"/>
          <p:cNvPicPr preferRelativeResize="0"/>
          <p:nvPr/>
        </p:nvPicPr>
        <p:blipFill rotWithShape="1">
          <a:blip r:embed="rId3">
            <a:alphaModFix/>
          </a:blip>
          <a:srcRect b="0" l="0" r="0" t="0"/>
          <a:stretch/>
        </p:blipFill>
        <p:spPr>
          <a:xfrm>
            <a:off x="3205813" y="500378"/>
            <a:ext cx="5644907" cy="138684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00" name="Shape 100"/>
        <p:cNvGrpSpPr/>
        <p:nvPr/>
      </p:nvGrpSpPr>
      <p:grpSpPr>
        <a:xfrm>
          <a:off x="0" y="0"/>
          <a:ext cx="0" cy="0"/>
          <a:chOff x="0" y="0"/>
          <a:chExt cx="0" cy="0"/>
        </a:xfrm>
      </p:grpSpPr>
      <p:sp>
        <p:nvSpPr>
          <p:cNvPr id="101" name="Google Shape;101;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latin typeface="Arial"/>
                <a:ea typeface="Arial"/>
                <a:cs typeface="Arial"/>
                <a:sym typeface="Aria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3" name="Google Shape;10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106" name="Shape 106"/>
        <p:cNvGrpSpPr/>
        <p:nvPr/>
      </p:nvGrpSpPr>
      <p:grpSpPr>
        <a:xfrm>
          <a:off x="0" y="0"/>
          <a:ext cx="0" cy="0"/>
          <a:chOff x="0" y="0"/>
          <a:chExt cx="0" cy="0"/>
        </a:xfrm>
      </p:grpSpPr>
      <p:sp>
        <p:nvSpPr>
          <p:cNvPr id="107" name="Google Shape;107;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b="1"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9" name="Google Shape;109;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1" name="Google Shape;111;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115" name="Shape 115"/>
        <p:cNvGrpSpPr/>
        <p:nvPr/>
      </p:nvGrpSpPr>
      <p:grpSpPr>
        <a:xfrm>
          <a:off x="0" y="0"/>
          <a:ext cx="0" cy="0"/>
          <a:chOff x="0" y="0"/>
          <a:chExt cx="0" cy="0"/>
        </a:xfrm>
      </p:grpSpPr>
      <p:sp>
        <p:nvSpPr>
          <p:cNvPr id="116" name="Google Shape;11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b="1"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20" name="Shape 120"/>
        <p:cNvGrpSpPr/>
        <p:nvPr/>
      </p:nvGrpSpPr>
      <p:grpSpPr>
        <a:xfrm>
          <a:off x="0" y="0"/>
          <a:ext cx="0" cy="0"/>
          <a:chOff x="0" y="0"/>
          <a:chExt cx="0" cy="0"/>
        </a:xfrm>
      </p:grpSpPr>
      <p:sp>
        <p:nvSpPr>
          <p:cNvPr id="121" name="Google Shape;12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24" name="Shape 124"/>
        <p:cNvGrpSpPr/>
        <p:nvPr/>
      </p:nvGrpSpPr>
      <p:grpSpPr>
        <a:xfrm>
          <a:off x="0" y="0"/>
          <a:ext cx="0" cy="0"/>
          <a:chOff x="0" y="0"/>
          <a:chExt cx="0" cy="0"/>
        </a:xfrm>
      </p:grpSpPr>
      <p:sp>
        <p:nvSpPr>
          <p:cNvPr id="125" name="Google Shape;125;p5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5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atin typeface="Arial"/>
                <a:ea typeface="Arial"/>
                <a:cs typeface="Arial"/>
                <a:sym typeface="Arial"/>
              </a:defRPr>
            </a:lvl1pPr>
            <a:lvl2pPr indent="-406400" lvl="1" marL="914400" algn="l">
              <a:lnSpc>
                <a:spcPct val="90000"/>
              </a:lnSpc>
              <a:spcBef>
                <a:spcPts val="500"/>
              </a:spcBef>
              <a:spcAft>
                <a:spcPts val="0"/>
              </a:spcAft>
              <a:buClr>
                <a:schemeClr val="dk1"/>
              </a:buClr>
              <a:buSzPts val="2800"/>
              <a:buChar char="•"/>
              <a:defRPr sz="2800">
                <a:latin typeface="Arial"/>
                <a:ea typeface="Arial"/>
                <a:cs typeface="Arial"/>
                <a:sym typeface="Arial"/>
              </a:defRPr>
            </a:lvl2pPr>
            <a:lvl3pPr indent="-381000" lvl="2" marL="1371600" algn="l">
              <a:lnSpc>
                <a:spcPct val="90000"/>
              </a:lnSpc>
              <a:spcBef>
                <a:spcPts val="500"/>
              </a:spcBef>
              <a:spcAft>
                <a:spcPts val="0"/>
              </a:spcAft>
              <a:buClr>
                <a:schemeClr val="dk1"/>
              </a:buClr>
              <a:buSzPts val="2400"/>
              <a:buChar char="•"/>
              <a:defRPr sz="2400">
                <a:latin typeface="Arial"/>
                <a:ea typeface="Arial"/>
                <a:cs typeface="Arial"/>
                <a:sym typeface="Arial"/>
              </a:defRPr>
            </a:lvl3pPr>
            <a:lvl4pPr indent="-355600" lvl="3" marL="1828800" algn="l">
              <a:lnSpc>
                <a:spcPct val="90000"/>
              </a:lnSpc>
              <a:spcBef>
                <a:spcPts val="500"/>
              </a:spcBef>
              <a:spcAft>
                <a:spcPts val="0"/>
              </a:spcAft>
              <a:buClr>
                <a:schemeClr val="dk1"/>
              </a:buClr>
              <a:buSzPts val="2000"/>
              <a:buChar char="•"/>
              <a:defRPr sz="2000">
                <a:latin typeface="Arial"/>
                <a:ea typeface="Arial"/>
                <a:cs typeface="Arial"/>
                <a:sym typeface="Arial"/>
              </a:defRPr>
            </a:lvl4pPr>
            <a:lvl5pPr indent="-355600" lvl="4" marL="2286000" algn="l">
              <a:lnSpc>
                <a:spcPct val="90000"/>
              </a:lnSpc>
              <a:spcBef>
                <a:spcPts val="500"/>
              </a:spcBef>
              <a:spcAft>
                <a:spcPts val="0"/>
              </a:spcAft>
              <a:buClr>
                <a:schemeClr val="dk1"/>
              </a:buClr>
              <a:buSzPts val="2000"/>
              <a:buChar char="•"/>
              <a:defRPr sz="2000">
                <a:latin typeface="Arial"/>
                <a:ea typeface="Arial"/>
                <a:cs typeface="Arial"/>
                <a:sym typeface="Aria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7" name="Google Shape;127;p5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8" name="Google Shape;128;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31" name="Shape 131"/>
        <p:cNvGrpSpPr/>
        <p:nvPr/>
      </p:nvGrpSpPr>
      <p:grpSpPr>
        <a:xfrm>
          <a:off x="0" y="0"/>
          <a:ext cx="0" cy="0"/>
          <a:chOff x="0" y="0"/>
          <a:chExt cx="0" cy="0"/>
        </a:xfrm>
      </p:grpSpPr>
      <p:sp>
        <p:nvSpPr>
          <p:cNvPr id="132" name="Google Shape;132;p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56"/>
          <p:cNvSpPr/>
          <p:nvPr>
            <p:ph idx="2" type="pic"/>
          </p:nvPr>
        </p:nvSpPr>
        <p:spPr>
          <a:xfrm>
            <a:off x="5183188" y="987425"/>
            <a:ext cx="6172200" cy="4873625"/>
          </a:xfrm>
          <a:prstGeom prst="rect">
            <a:avLst/>
          </a:prstGeom>
          <a:noFill/>
          <a:ln>
            <a:noFill/>
          </a:ln>
        </p:spPr>
      </p:sp>
      <p:sp>
        <p:nvSpPr>
          <p:cNvPr id="134" name="Google Shape;134;p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138" name="Shape 138"/>
        <p:cNvGrpSpPr/>
        <p:nvPr/>
      </p:nvGrpSpPr>
      <p:grpSpPr>
        <a:xfrm>
          <a:off x="0" y="0"/>
          <a:ext cx="0" cy="0"/>
          <a:chOff x="0" y="0"/>
          <a:chExt cx="0" cy="0"/>
        </a:xfrm>
      </p:grpSpPr>
      <p:sp>
        <p:nvSpPr>
          <p:cNvPr id="139" name="Google Shape;139;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5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23" name="Shape 23"/>
        <p:cNvGrpSpPr/>
        <p:nvPr/>
      </p:nvGrpSpPr>
      <p:grpSpPr>
        <a:xfrm>
          <a:off x="0" y="0"/>
          <a:ext cx="0" cy="0"/>
          <a:chOff x="0" y="0"/>
          <a:chExt cx="0" cy="0"/>
        </a:xfrm>
      </p:grpSpPr>
      <p:sp>
        <p:nvSpPr>
          <p:cNvPr id="24" name="Google Shape;2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b="1"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44" name="Shape 144"/>
        <p:cNvGrpSpPr/>
        <p:nvPr/>
      </p:nvGrpSpPr>
      <p:grpSpPr>
        <a:xfrm>
          <a:off x="0" y="0"/>
          <a:ext cx="0" cy="0"/>
          <a:chOff x="0" y="0"/>
          <a:chExt cx="0" cy="0"/>
        </a:xfrm>
      </p:grpSpPr>
      <p:sp>
        <p:nvSpPr>
          <p:cNvPr id="145" name="Google Shape;145;p5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5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150" name="Google Shape;150;p58"/>
          <p:cNvPicPr preferRelativeResize="0"/>
          <p:nvPr/>
        </p:nvPicPr>
        <p:blipFill rotWithShape="1">
          <a:blip r:embed="rId2">
            <a:alphaModFix/>
          </a:blip>
          <a:srcRect b="0" l="0" r="0" t="0"/>
          <a:stretch/>
        </p:blipFill>
        <p:spPr>
          <a:xfrm>
            <a:off x="889001" y="466512"/>
            <a:ext cx="2125133" cy="52210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151" name="Shape 151"/>
        <p:cNvGrpSpPr/>
        <p:nvPr/>
      </p:nvGrpSpPr>
      <p:grpSpPr>
        <a:xfrm>
          <a:off x="0" y="0"/>
          <a:ext cx="0" cy="0"/>
          <a:chOff x="0" y="0"/>
          <a:chExt cx="0" cy="0"/>
        </a:xfrm>
      </p:grpSpPr>
      <p:sp>
        <p:nvSpPr>
          <p:cNvPr id="152" name="Google Shape;152;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4" name="Google Shape;154;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 name="Shape 29"/>
        <p:cNvGrpSpPr/>
        <p:nvPr/>
      </p:nvGrpSpPr>
      <p:grpSpPr>
        <a:xfrm>
          <a:off x="0" y="0"/>
          <a:ext cx="0" cy="0"/>
          <a:chOff x="0" y="0"/>
          <a:chExt cx="0" cy="0"/>
        </a:xfrm>
      </p:grpSpPr>
      <p:sp>
        <p:nvSpPr>
          <p:cNvPr id="30" name="Google Shape;30;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latin typeface="Arial"/>
                <a:ea typeface="Arial"/>
                <a:cs typeface="Arial"/>
                <a:sym typeface="Aria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35" name="Shape 35"/>
        <p:cNvGrpSpPr/>
        <p:nvPr/>
      </p:nvGrpSpPr>
      <p:grpSpPr>
        <a:xfrm>
          <a:off x="0" y="0"/>
          <a:ext cx="0" cy="0"/>
          <a:chOff x="0" y="0"/>
          <a:chExt cx="0" cy="0"/>
        </a:xfrm>
      </p:grpSpPr>
      <p:sp>
        <p:nvSpPr>
          <p:cNvPr id="36" name="Google Shape;36;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b="1"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 name="Google Shape;38;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44" name="Shape 44"/>
        <p:cNvGrpSpPr/>
        <p:nvPr/>
      </p:nvGrpSpPr>
      <p:grpSpPr>
        <a:xfrm>
          <a:off x="0" y="0"/>
          <a:ext cx="0" cy="0"/>
          <a:chOff x="0" y="0"/>
          <a:chExt cx="0" cy="0"/>
        </a:xfrm>
      </p:grpSpPr>
      <p:sp>
        <p:nvSpPr>
          <p:cNvPr id="45" name="Google Shape;45;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b="1"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9" name="Shape 49"/>
        <p:cNvGrpSpPr/>
        <p:nvPr/>
      </p:nvGrpSpPr>
      <p:grpSpPr>
        <a:xfrm>
          <a:off x="0" y="0"/>
          <a:ext cx="0" cy="0"/>
          <a:chOff x="0" y="0"/>
          <a:chExt cx="0" cy="0"/>
        </a:xfrm>
      </p:grpSpPr>
      <p:sp>
        <p:nvSpPr>
          <p:cNvPr id="50" name="Google Shape;5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3" name="Shape 53"/>
        <p:cNvGrpSpPr/>
        <p:nvPr/>
      </p:nvGrpSpPr>
      <p:grpSpPr>
        <a:xfrm>
          <a:off x="0" y="0"/>
          <a:ext cx="0" cy="0"/>
          <a:chOff x="0" y="0"/>
          <a:chExt cx="0" cy="0"/>
        </a:xfrm>
      </p:grpSpPr>
      <p:sp>
        <p:nvSpPr>
          <p:cNvPr id="54" name="Google Shape;54;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atin typeface="Arial"/>
                <a:ea typeface="Arial"/>
                <a:cs typeface="Arial"/>
                <a:sym typeface="Arial"/>
              </a:defRPr>
            </a:lvl1pPr>
            <a:lvl2pPr indent="-406400" lvl="1" marL="914400" algn="l">
              <a:lnSpc>
                <a:spcPct val="90000"/>
              </a:lnSpc>
              <a:spcBef>
                <a:spcPts val="500"/>
              </a:spcBef>
              <a:spcAft>
                <a:spcPts val="0"/>
              </a:spcAft>
              <a:buClr>
                <a:schemeClr val="dk1"/>
              </a:buClr>
              <a:buSzPts val="2800"/>
              <a:buChar char="•"/>
              <a:defRPr sz="2800">
                <a:latin typeface="Arial"/>
                <a:ea typeface="Arial"/>
                <a:cs typeface="Arial"/>
                <a:sym typeface="Arial"/>
              </a:defRPr>
            </a:lvl2pPr>
            <a:lvl3pPr indent="-381000" lvl="2" marL="1371600" algn="l">
              <a:lnSpc>
                <a:spcPct val="90000"/>
              </a:lnSpc>
              <a:spcBef>
                <a:spcPts val="500"/>
              </a:spcBef>
              <a:spcAft>
                <a:spcPts val="0"/>
              </a:spcAft>
              <a:buClr>
                <a:schemeClr val="dk1"/>
              </a:buClr>
              <a:buSzPts val="2400"/>
              <a:buChar char="•"/>
              <a:defRPr sz="2400">
                <a:latin typeface="Arial"/>
                <a:ea typeface="Arial"/>
                <a:cs typeface="Arial"/>
                <a:sym typeface="Arial"/>
              </a:defRPr>
            </a:lvl3pPr>
            <a:lvl4pPr indent="-355600" lvl="3" marL="1828800" algn="l">
              <a:lnSpc>
                <a:spcPct val="90000"/>
              </a:lnSpc>
              <a:spcBef>
                <a:spcPts val="500"/>
              </a:spcBef>
              <a:spcAft>
                <a:spcPts val="0"/>
              </a:spcAft>
              <a:buClr>
                <a:schemeClr val="dk1"/>
              </a:buClr>
              <a:buSzPts val="2000"/>
              <a:buChar char="•"/>
              <a:defRPr sz="2000">
                <a:latin typeface="Arial"/>
                <a:ea typeface="Arial"/>
                <a:cs typeface="Arial"/>
                <a:sym typeface="Arial"/>
              </a:defRPr>
            </a:lvl4pPr>
            <a:lvl5pPr indent="-355600" lvl="4" marL="2286000" algn="l">
              <a:lnSpc>
                <a:spcPct val="90000"/>
              </a:lnSpc>
              <a:spcBef>
                <a:spcPts val="500"/>
              </a:spcBef>
              <a:spcAft>
                <a:spcPts val="0"/>
              </a:spcAft>
              <a:buClr>
                <a:schemeClr val="dk1"/>
              </a:buClr>
              <a:buSzPts val="2000"/>
              <a:buChar char="•"/>
              <a:defRPr sz="2000">
                <a:latin typeface="Arial"/>
                <a:ea typeface="Arial"/>
                <a:cs typeface="Arial"/>
                <a:sym typeface="Aria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 name="Google Shape;56;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 name="Google Shape;5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0" name="Shape 60"/>
        <p:cNvGrpSpPr/>
        <p:nvPr/>
      </p:nvGrpSpPr>
      <p:grpSpPr>
        <a:xfrm>
          <a:off x="0" y="0"/>
          <a:ext cx="0" cy="0"/>
          <a:chOff x="0" y="0"/>
          <a:chExt cx="0" cy="0"/>
        </a:xfrm>
      </p:grpSpPr>
      <p:sp>
        <p:nvSpPr>
          <p:cNvPr id="61" name="Google Shape;61;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1"/>
          <p:cNvSpPr/>
          <p:nvPr>
            <p:ph idx="2" type="pic"/>
          </p:nvPr>
        </p:nvSpPr>
        <p:spPr>
          <a:xfrm>
            <a:off x="5183188" y="987425"/>
            <a:ext cx="6172200" cy="4873625"/>
          </a:xfrm>
          <a:prstGeom prst="rect">
            <a:avLst/>
          </a:prstGeom>
          <a:noFill/>
          <a:ln>
            <a:noFill/>
          </a:ln>
        </p:spPr>
      </p:sp>
      <p:sp>
        <p:nvSpPr>
          <p:cNvPr id="63" name="Google Shape;63;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67" name="Shape 67"/>
        <p:cNvGrpSpPr/>
        <p:nvPr/>
      </p:nvGrpSpPr>
      <p:grpSpPr>
        <a:xfrm>
          <a:off x="0" y="0"/>
          <a:ext cx="0" cy="0"/>
          <a:chOff x="0" y="0"/>
          <a:chExt cx="0" cy="0"/>
        </a:xfrm>
      </p:grpSpPr>
      <p:sp>
        <p:nvSpPr>
          <p:cNvPr id="68" name="Google Shape;6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theme" Target="../theme/theme3.xml"/><Relationship Id="rId12" Type="http://schemas.openxmlformats.org/officeDocument/2006/relationships/slideLayout" Target="../slideLayouts/slideLayout21.xml"/><Relationship Id="rId1" Type="http://schemas.openxmlformats.org/officeDocument/2006/relationships/image" Target="../media/image3.jp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0" name="Shape 80"/>
        <p:cNvGrpSpPr/>
        <p:nvPr/>
      </p:nvGrpSpPr>
      <p:grpSpPr>
        <a:xfrm>
          <a:off x="0" y="0"/>
          <a:ext cx="0" cy="0"/>
          <a:chOff x="0" y="0"/>
          <a:chExt cx="0" cy="0"/>
        </a:xfrm>
      </p:grpSpPr>
      <p:sp>
        <p:nvSpPr>
          <p:cNvPr id="81" name="Google Shape;81;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4" name="Google Shape;8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
          <p:cNvSpPr/>
          <p:nvPr/>
        </p:nvSpPr>
        <p:spPr>
          <a:xfrm>
            <a:off x="0" y="2888194"/>
            <a:ext cx="12041448" cy="33239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3000"/>
              <a:buFont typeface="Times New Roman"/>
              <a:buNone/>
            </a:pPr>
            <a:r>
              <a:rPr b="1" i="0" lang="en-US" sz="3000" u="none" cap="none" strike="noStrike">
                <a:solidFill>
                  <a:srgbClr val="C00000"/>
                </a:solidFill>
                <a:latin typeface="Times New Roman"/>
                <a:ea typeface="Times New Roman"/>
                <a:cs typeface="Times New Roman"/>
                <a:sym typeface="Times New Roman"/>
              </a:rPr>
              <a:t>Department of Computer Science and Technology</a:t>
            </a:r>
            <a:endParaRPr b="0" i="0" sz="1400" u="none" cap="none" strike="noStrike">
              <a:solidFill>
                <a:srgbClr val="C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000"/>
              <a:buFont typeface="Calibri"/>
              <a:buNone/>
            </a:pPr>
            <a:r>
              <a:t/>
            </a:r>
            <a:endParaRPr b="1" i="0" sz="3000" u="none" cap="none" strike="noStrike">
              <a:solidFill>
                <a:srgbClr val="C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FFF00"/>
                </a:solidFill>
                <a:highlight>
                  <a:srgbClr val="0A1494"/>
                </a:highlight>
                <a:latin typeface="Times New Roman"/>
                <a:ea typeface="Times New Roman"/>
                <a:cs typeface="Times New Roman"/>
                <a:sym typeface="Times New Roman"/>
              </a:rPr>
              <a:t>21SF02 Mini Project I : : Final Review </a:t>
            </a:r>
            <a:endParaRPr b="0" i="0" sz="1400" u="none" cap="none" strike="noStrike">
              <a:solidFill>
                <a:srgbClr val="FFFF00"/>
              </a:solidFill>
              <a:highlight>
                <a:srgbClr val="0A1494"/>
              </a:highlight>
              <a:latin typeface="Arial"/>
              <a:ea typeface="Arial"/>
              <a:cs typeface="Arial"/>
              <a:sym typeface="Arial"/>
            </a:endParaRPr>
          </a:p>
          <a:p>
            <a:pPr indent="0" lvl="0" marL="0" marR="0" rtl="0" algn="ctr">
              <a:lnSpc>
                <a:spcPct val="100000"/>
              </a:lnSpc>
              <a:spcBef>
                <a:spcPts val="0"/>
              </a:spcBef>
              <a:spcAft>
                <a:spcPts val="0"/>
              </a:spcAft>
              <a:buClr>
                <a:schemeClr val="dk1"/>
              </a:buClr>
              <a:buSzPts val="3000"/>
              <a:buFont typeface="Calibri"/>
              <a:buNone/>
            </a:pPr>
            <a:r>
              <a:t/>
            </a:r>
            <a:endParaRPr b="1" i="0" sz="3000" u="none" cap="none" strike="noStrike">
              <a:solidFill>
                <a:srgbClr val="C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C00000"/>
              </a:buClr>
              <a:buSzPts val="3000"/>
              <a:buFont typeface="Times New Roman"/>
              <a:buNone/>
            </a:pPr>
            <a:r>
              <a:rPr b="1" i="0" lang="en-US" sz="3000" u="none" cap="none" strike="noStrike">
                <a:solidFill>
                  <a:srgbClr val="1E4E79"/>
                </a:solidFill>
                <a:latin typeface="Times New Roman"/>
                <a:ea typeface="Times New Roman"/>
                <a:cs typeface="Times New Roman"/>
                <a:sym typeface="Times New Roman"/>
              </a:rPr>
              <a:t>ACADEMIC YEAR: 2023 - 2024 (Even)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C00000"/>
              </a:buClr>
              <a:buSzPts val="3000"/>
              <a:buFont typeface="Times New Roman"/>
              <a:buNone/>
            </a:pPr>
            <a:r>
              <a:t/>
            </a:r>
            <a:endParaRPr b="1" i="0" sz="3000" u="none" cap="none" strike="noStrike">
              <a:solidFill>
                <a:srgbClr val="0A1494"/>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C00000"/>
              </a:buClr>
              <a:buSzPts val="3000"/>
              <a:buFont typeface="Times New Roman"/>
              <a:buNone/>
            </a:pPr>
            <a:r>
              <a:rPr b="1" i="0" lang="en-US" sz="3000" u="none" cap="none" strike="noStrike">
                <a:solidFill>
                  <a:srgbClr val="0A1494"/>
                </a:solidFill>
                <a:highlight>
                  <a:srgbClr val="FFFF00"/>
                </a:highlight>
                <a:latin typeface="Times New Roman"/>
                <a:ea typeface="Times New Roman"/>
                <a:cs typeface="Times New Roman"/>
                <a:sym typeface="Times New Roman"/>
              </a:rPr>
              <a:t>06</a:t>
            </a:r>
            <a:r>
              <a:rPr b="1" i="0" lang="en-US" sz="3000" u="none" cap="none" strike="noStrike">
                <a:solidFill>
                  <a:srgbClr val="0A1494"/>
                </a:solidFill>
                <a:latin typeface="Times New Roman"/>
                <a:ea typeface="Times New Roman"/>
                <a:cs typeface="Times New Roman"/>
                <a:sym typeface="Times New Roman"/>
              </a:rPr>
              <a:t>/06/2024</a:t>
            </a:r>
            <a:endParaRPr b="1" i="0" sz="3000" u="none" cap="none" strike="noStrike">
              <a:solidFill>
                <a:srgbClr val="0A1494"/>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244549" y="23661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Font typeface="Times New Roman"/>
              <a:buNone/>
            </a:pPr>
            <a:r>
              <a:rPr lang="en-US">
                <a:solidFill>
                  <a:srgbClr val="C00000"/>
                </a:solidFill>
                <a:latin typeface="Times New Roman"/>
                <a:ea typeface="Times New Roman"/>
                <a:cs typeface="Times New Roman"/>
                <a:sym typeface="Times New Roman"/>
              </a:rPr>
              <a:t>Analysis and Explanation of Identified Problems</a:t>
            </a:r>
            <a:endParaRPr sz="3600">
              <a:latin typeface="Times New Roman"/>
              <a:ea typeface="Times New Roman"/>
              <a:cs typeface="Times New Roman"/>
              <a:sym typeface="Times New Roman"/>
            </a:endParaRPr>
          </a:p>
        </p:txBody>
      </p:sp>
      <p:sp>
        <p:nvSpPr>
          <p:cNvPr id="251" name="Google Shape;25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252" name="Google Shape;25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253" name="Google Shape;25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4" name="Google Shape;254;p31"/>
          <p:cNvSpPr txBox="1"/>
          <p:nvPr>
            <p:ph idx="1" type="body"/>
          </p:nvPr>
        </p:nvSpPr>
        <p:spPr>
          <a:xfrm>
            <a:off x="372140" y="1360966"/>
            <a:ext cx="10854069" cy="5121275"/>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800"/>
              <a:buNone/>
            </a:pPr>
            <a:r>
              <a:rPr b="1" lang="en-US" sz="2000">
                <a:latin typeface="Times New Roman"/>
                <a:ea typeface="Times New Roman"/>
                <a:cs typeface="Times New Roman"/>
                <a:sym typeface="Times New Roman"/>
              </a:rPr>
              <a:t>IDENTIFIED PROBLEM </a:t>
            </a:r>
            <a:r>
              <a:rPr lang="en-US" sz="2000">
                <a:latin typeface="Times New Roman"/>
                <a:ea typeface="Times New Roman"/>
                <a:cs typeface="Times New Roman"/>
                <a:sym typeface="Times New Roman"/>
              </a:rPr>
              <a:t>: Lack of Awareness</a:t>
            </a:r>
            <a:endParaRPr/>
          </a:p>
          <a:p>
            <a:pPr indent="-228600" lvl="0" marL="457200" rtl="0" algn="l">
              <a:lnSpc>
                <a:spcPct val="90000"/>
              </a:lnSpc>
              <a:spcBef>
                <a:spcPts val="1000"/>
              </a:spcBef>
              <a:spcAft>
                <a:spcPts val="0"/>
              </a:spcAft>
              <a:buClr>
                <a:schemeClr val="dk1"/>
              </a:buClr>
              <a:buSzPts val="2800"/>
              <a:buNone/>
            </a:pPr>
            <a:r>
              <a:t/>
            </a:r>
            <a:endParaRPr sz="2000">
              <a:latin typeface="Times New Roman"/>
              <a:ea typeface="Times New Roman"/>
              <a:cs typeface="Times New Roman"/>
              <a:sym typeface="Times New Roman"/>
            </a:endParaRPr>
          </a:p>
          <a:p>
            <a:pPr indent="0" lvl="0" marL="50800" rtl="0" algn="l">
              <a:lnSpc>
                <a:spcPct val="90000"/>
              </a:lnSpc>
              <a:spcBef>
                <a:spcPts val="1000"/>
              </a:spcBef>
              <a:spcAft>
                <a:spcPts val="0"/>
              </a:spcAft>
              <a:buSzPts val="2800"/>
              <a:buNone/>
            </a:pPr>
            <a:r>
              <a:rPr b="1" lang="en-US" sz="2000">
                <a:latin typeface="Times New Roman"/>
                <a:ea typeface="Times New Roman"/>
                <a:cs typeface="Times New Roman"/>
                <a:sym typeface="Times New Roman"/>
              </a:rPr>
              <a:t>EXPLANATION:  </a:t>
            </a:r>
            <a:r>
              <a:rPr lang="en-US" sz="2000">
                <a:latin typeface="Times New Roman"/>
                <a:ea typeface="Times New Roman"/>
                <a:cs typeface="Times New Roman"/>
                <a:sym typeface="Times New Roman"/>
              </a:rPr>
              <a:t>Many people are unaware of e-waste facilities in their area or how to properly dispose of their electronics.</a:t>
            </a:r>
            <a:endParaRPr sz="2000">
              <a:latin typeface="Times New Roman"/>
              <a:ea typeface="Times New Roman"/>
              <a:cs typeface="Times New Roman"/>
              <a:sym typeface="Times New Roman"/>
            </a:endParaRPr>
          </a:p>
          <a:p>
            <a:pPr indent="0" lvl="0" marL="50800" rtl="0" algn="just">
              <a:lnSpc>
                <a:spcPct val="100000"/>
              </a:lnSpc>
              <a:spcBef>
                <a:spcPts val="1000"/>
              </a:spcBef>
              <a:spcAft>
                <a:spcPts val="0"/>
              </a:spcAft>
              <a:buSzPts val="2800"/>
              <a:buNone/>
            </a:pPr>
            <a:br>
              <a:rPr lang="en-US" sz="2000">
                <a:latin typeface="Times New Roman"/>
                <a:ea typeface="Times New Roman"/>
                <a:cs typeface="Times New Roman"/>
                <a:sym typeface="Times New Roman"/>
              </a:rPr>
            </a:br>
            <a:r>
              <a:rPr b="1" lang="en-US" sz="2000">
                <a:latin typeface="Times New Roman"/>
                <a:ea typeface="Times New Roman"/>
                <a:cs typeface="Times New Roman"/>
                <a:sym typeface="Times New Roman"/>
              </a:rPr>
              <a:t>SOLUTION </a:t>
            </a:r>
            <a:r>
              <a:rPr lang="en-US" sz="2000">
                <a:latin typeface="Times New Roman"/>
                <a:ea typeface="Times New Roman"/>
                <a:cs typeface="Times New Roman"/>
                <a:sym typeface="Times New Roman"/>
              </a:rPr>
              <a:t>: Increase public education and outreach efforts to raise awareness about the existence and accessibility of e-waste facilities. This could involve community workshops, advertising campaigns, or school programs to inform people about the importance of proper e-waste disposal and how to use the facility locator</a:t>
            </a:r>
            <a:endParaRPr sz="20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244549" y="23661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Font typeface="Times New Roman"/>
              <a:buNone/>
            </a:pPr>
            <a:r>
              <a:rPr lang="en-US">
                <a:solidFill>
                  <a:srgbClr val="C00000"/>
                </a:solidFill>
                <a:latin typeface="Times New Roman"/>
                <a:ea typeface="Times New Roman"/>
                <a:cs typeface="Times New Roman"/>
                <a:sym typeface="Times New Roman"/>
              </a:rPr>
              <a:t>Analysis and Explanation of Identified Problems</a:t>
            </a:r>
            <a:endParaRPr sz="3600">
              <a:latin typeface="Times New Roman"/>
              <a:ea typeface="Times New Roman"/>
              <a:cs typeface="Times New Roman"/>
              <a:sym typeface="Times New Roman"/>
            </a:endParaRPr>
          </a:p>
        </p:txBody>
      </p:sp>
      <p:sp>
        <p:nvSpPr>
          <p:cNvPr id="260" name="Google Shape;26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261" name="Google Shape;26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262" name="Google Shape;26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3" name="Google Shape;263;p32"/>
          <p:cNvSpPr txBox="1"/>
          <p:nvPr>
            <p:ph idx="1" type="body"/>
          </p:nvPr>
        </p:nvSpPr>
        <p:spPr>
          <a:xfrm>
            <a:off x="372140" y="1360966"/>
            <a:ext cx="10854069" cy="5121275"/>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800"/>
              <a:buNone/>
            </a:pPr>
            <a:r>
              <a:rPr b="1" lang="en-US" sz="2000">
                <a:latin typeface="Times New Roman"/>
                <a:ea typeface="Times New Roman"/>
                <a:cs typeface="Times New Roman"/>
                <a:sym typeface="Times New Roman"/>
              </a:rPr>
              <a:t>IDENTIFIED PROBLEM: </a:t>
            </a:r>
            <a:r>
              <a:rPr lang="en-US" sz="2000">
                <a:latin typeface="Times New Roman"/>
                <a:ea typeface="Times New Roman"/>
                <a:cs typeface="Times New Roman"/>
                <a:sym typeface="Times New Roman"/>
              </a:rPr>
              <a:t>Limited Accessibility</a:t>
            </a:r>
            <a:endParaRPr/>
          </a:p>
          <a:p>
            <a:pPr indent="0" lvl="0" marL="50800" rtl="0" algn="l">
              <a:lnSpc>
                <a:spcPct val="90000"/>
              </a:lnSpc>
              <a:spcBef>
                <a:spcPts val="1000"/>
              </a:spcBef>
              <a:spcAft>
                <a:spcPts val="0"/>
              </a:spcAft>
              <a:buSzPts val="2800"/>
              <a:buNone/>
            </a:pPr>
            <a:r>
              <a:t/>
            </a:r>
            <a:endParaRPr b="1" sz="2000">
              <a:latin typeface="Times New Roman"/>
              <a:ea typeface="Times New Roman"/>
              <a:cs typeface="Times New Roman"/>
              <a:sym typeface="Times New Roman"/>
            </a:endParaRPr>
          </a:p>
          <a:p>
            <a:pPr indent="0" lvl="0" marL="50800" rtl="0" algn="l">
              <a:lnSpc>
                <a:spcPct val="90000"/>
              </a:lnSpc>
              <a:spcBef>
                <a:spcPts val="1000"/>
              </a:spcBef>
              <a:spcAft>
                <a:spcPts val="0"/>
              </a:spcAft>
              <a:buSzPts val="2800"/>
              <a:buNone/>
            </a:pPr>
            <a:r>
              <a:rPr b="1" lang="en-US" sz="2000">
                <a:latin typeface="Times New Roman"/>
                <a:ea typeface="Times New Roman"/>
                <a:cs typeface="Times New Roman"/>
                <a:sym typeface="Times New Roman"/>
              </a:rPr>
              <a:t>EXPLANATION: </a:t>
            </a:r>
            <a:r>
              <a:rPr lang="en-US" sz="2000">
                <a:latin typeface="Times New Roman"/>
                <a:ea typeface="Times New Roman"/>
                <a:cs typeface="Times New Roman"/>
                <a:sym typeface="Times New Roman"/>
              </a:rPr>
              <a:t>Some individuals may have difficulty accessing e-waste facilities due to limited availability or geographic constraints.</a:t>
            </a:r>
            <a:endParaRPr/>
          </a:p>
          <a:p>
            <a:pPr indent="0" lvl="0" marL="50800" rtl="0" algn="just">
              <a:lnSpc>
                <a:spcPct val="100000"/>
              </a:lnSpc>
              <a:spcBef>
                <a:spcPts val="1000"/>
              </a:spcBef>
              <a:spcAft>
                <a:spcPts val="0"/>
              </a:spcAft>
              <a:buSzPts val="2800"/>
              <a:buNone/>
            </a:pPr>
            <a:br>
              <a:rPr lang="en-US" sz="2000">
                <a:latin typeface="Times New Roman"/>
                <a:ea typeface="Times New Roman"/>
                <a:cs typeface="Times New Roman"/>
                <a:sym typeface="Times New Roman"/>
              </a:rPr>
            </a:br>
            <a:r>
              <a:rPr b="1" lang="en-US" sz="2000">
                <a:latin typeface="Times New Roman"/>
                <a:ea typeface="Times New Roman"/>
                <a:cs typeface="Times New Roman"/>
                <a:sym typeface="Times New Roman"/>
              </a:rPr>
              <a:t>SOLUTION : </a:t>
            </a:r>
            <a:r>
              <a:rPr lang="en-US" sz="2000">
                <a:latin typeface="Times New Roman"/>
                <a:ea typeface="Times New Roman"/>
                <a:cs typeface="Times New Roman"/>
                <a:sym typeface="Times New Roman"/>
              </a:rPr>
              <a:t>Expand the network of e-waste facilities, particularly in underserved areas, and implement mobile collection events or pickup services to improve accessibility for all community members. Additionally, consider partnerships with local businesses or community centers to provide convenient drop-off locations.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244549" y="23661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Font typeface="Times New Roman"/>
              <a:buNone/>
            </a:pPr>
            <a:r>
              <a:rPr lang="en-US">
                <a:solidFill>
                  <a:srgbClr val="C00000"/>
                </a:solidFill>
                <a:latin typeface="Times New Roman"/>
                <a:ea typeface="Times New Roman"/>
                <a:cs typeface="Times New Roman"/>
                <a:sym typeface="Times New Roman"/>
              </a:rPr>
              <a:t>Analysis and Explanation of Identified Problems</a:t>
            </a:r>
            <a:endParaRPr sz="3600">
              <a:latin typeface="Times New Roman"/>
              <a:ea typeface="Times New Roman"/>
              <a:cs typeface="Times New Roman"/>
              <a:sym typeface="Times New Roman"/>
            </a:endParaRPr>
          </a:p>
        </p:txBody>
      </p:sp>
      <p:sp>
        <p:nvSpPr>
          <p:cNvPr id="269" name="Google Shape;26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270" name="Google Shape;27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271" name="Google Shape;27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2" name="Google Shape;272;p33"/>
          <p:cNvSpPr txBox="1"/>
          <p:nvPr>
            <p:ph idx="1" type="body"/>
          </p:nvPr>
        </p:nvSpPr>
        <p:spPr>
          <a:xfrm>
            <a:off x="372140" y="1360966"/>
            <a:ext cx="10854069" cy="5121275"/>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800"/>
              <a:buNone/>
            </a:pPr>
            <a:r>
              <a:rPr b="1" lang="en-US" sz="2000">
                <a:latin typeface="Times New Roman"/>
                <a:ea typeface="Times New Roman"/>
                <a:cs typeface="Times New Roman"/>
                <a:sym typeface="Times New Roman"/>
              </a:rPr>
              <a:t>IDENTIFIED PROBLEM: </a:t>
            </a:r>
            <a:r>
              <a:rPr lang="en-US" sz="2000">
                <a:latin typeface="Times New Roman"/>
                <a:ea typeface="Times New Roman"/>
                <a:cs typeface="Times New Roman"/>
                <a:sym typeface="Times New Roman"/>
              </a:rPr>
              <a:t>Inefficient Facility Information</a:t>
            </a:r>
            <a:endParaRPr/>
          </a:p>
          <a:p>
            <a:pPr indent="0" lvl="0" marL="50800" rtl="0" algn="l">
              <a:lnSpc>
                <a:spcPct val="90000"/>
              </a:lnSpc>
              <a:spcBef>
                <a:spcPts val="1000"/>
              </a:spcBef>
              <a:spcAft>
                <a:spcPts val="0"/>
              </a:spcAft>
              <a:buSzPts val="2800"/>
              <a:buNone/>
            </a:pPr>
            <a:r>
              <a:t/>
            </a:r>
            <a:endParaRPr b="1" sz="2000">
              <a:latin typeface="Times New Roman"/>
              <a:ea typeface="Times New Roman"/>
              <a:cs typeface="Times New Roman"/>
              <a:sym typeface="Times New Roman"/>
            </a:endParaRPr>
          </a:p>
          <a:p>
            <a:pPr indent="0" lvl="0" marL="50800" rtl="0" algn="l">
              <a:lnSpc>
                <a:spcPct val="90000"/>
              </a:lnSpc>
              <a:spcBef>
                <a:spcPts val="1000"/>
              </a:spcBef>
              <a:spcAft>
                <a:spcPts val="0"/>
              </a:spcAft>
              <a:buSzPts val="2800"/>
              <a:buNone/>
            </a:pPr>
            <a:r>
              <a:rPr b="1" lang="en-US" sz="2000">
                <a:latin typeface="Times New Roman"/>
                <a:ea typeface="Times New Roman"/>
                <a:cs typeface="Times New Roman"/>
                <a:sym typeface="Times New Roman"/>
              </a:rPr>
              <a:t>EXPLANATION: </a:t>
            </a:r>
            <a:r>
              <a:rPr lang="en-US" sz="2000">
                <a:latin typeface="Times New Roman"/>
                <a:ea typeface="Times New Roman"/>
                <a:cs typeface="Times New Roman"/>
                <a:sym typeface="Times New Roman"/>
              </a:rPr>
              <a:t>Existing e-waste facility locators may provide incomplete or outdated information, leading to frustration and confusion among users.</a:t>
            </a:r>
            <a:endParaRPr/>
          </a:p>
          <a:p>
            <a:pPr indent="0" lvl="0" marL="50800" rtl="0" algn="just">
              <a:lnSpc>
                <a:spcPct val="100000"/>
              </a:lnSpc>
              <a:spcBef>
                <a:spcPts val="1000"/>
              </a:spcBef>
              <a:spcAft>
                <a:spcPts val="0"/>
              </a:spcAft>
              <a:buSzPts val="2800"/>
              <a:buNone/>
            </a:pPr>
            <a:br>
              <a:rPr lang="en-US" sz="2000">
                <a:latin typeface="Times New Roman"/>
                <a:ea typeface="Times New Roman"/>
                <a:cs typeface="Times New Roman"/>
                <a:sym typeface="Times New Roman"/>
              </a:rPr>
            </a:br>
            <a:r>
              <a:rPr b="1" lang="en-US" sz="2000">
                <a:latin typeface="Times New Roman"/>
                <a:ea typeface="Times New Roman"/>
                <a:cs typeface="Times New Roman"/>
                <a:sym typeface="Times New Roman"/>
              </a:rPr>
              <a:t>SOLUTION : </a:t>
            </a:r>
            <a:r>
              <a:rPr lang="en-US" sz="2000">
                <a:latin typeface="Times New Roman"/>
                <a:ea typeface="Times New Roman"/>
                <a:cs typeface="Times New Roman"/>
                <a:sym typeface="Times New Roman"/>
              </a:rPr>
              <a:t>Regularly update and maintain facility information to ensure accuracy and reliability. Implement user-friendly interfaces and feedback mechanisms to improve user experience and satisfaction</a:t>
            </a:r>
            <a:r>
              <a:rPr b="1" lang="en-US" sz="2000">
                <a:latin typeface="Times New Roman"/>
                <a:ea typeface="Times New Roman"/>
                <a:cs typeface="Times New Roman"/>
                <a:sym typeface="Times New Roman"/>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Module Identification and Description</a:t>
            </a:r>
            <a:endParaRPr sz="4000"/>
          </a:p>
        </p:txBody>
      </p:sp>
      <p:sp>
        <p:nvSpPr>
          <p:cNvPr id="278" name="Google Shape;27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279" name="Google Shape;27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280" name="Google Shape;28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81" name="Google Shape;281;p34"/>
          <p:cNvSpPr txBox="1"/>
          <p:nvPr>
            <p:ph idx="1" type="body"/>
          </p:nvPr>
        </p:nvSpPr>
        <p:spPr>
          <a:xfrm>
            <a:off x="516467" y="1444920"/>
            <a:ext cx="11201400" cy="1950213"/>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12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12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12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1200">
              <a:latin typeface="Times New Roman"/>
              <a:ea typeface="Times New Roman"/>
              <a:cs typeface="Times New Roman"/>
              <a:sym typeface="Times New Roman"/>
            </a:endParaRPr>
          </a:p>
        </p:txBody>
      </p:sp>
      <p:sp>
        <p:nvSpPr>
          <p:cNvPr id="282" name="Google Shape;282;p34"/>
          <p:cNvSpPr/>
          <p:nvPr/>
        </p:nvSpPr>
        <p:spPr>
          <a:xfrm>
            <a:off x="372341" y="2077985"/>
            <a:ext cx="11345526" cy="1338788"/>
          </a:xfrm>
          <a:prstGeom prst="rect">
            <a:avLst/>
          </a:prstGeom>
          <a:noFill/>
          <a:ln>
            <a:noFill/>
          </a:ln>
        </p:spPr>
        <p:txBody>
          <a:bodyPr anchorCtr="0" anchor="t" bIns="45700" lIns="91425" spcFirstLastPara="1" rIns="91425" wrap="square" tIns="45700">
            <a:spAutoFit/>
          </a:bodyPr>
          <a:lstStyle/>
          <a:p>
            <a:pPr indent="-285750" lvl="1" marL="742950" marR="634365" rtl="0" algn="just">
              <a:lnSpc>
                <a:spcPct val="150000"/>
              </a:lnSpc>
              <a:spcBef>
                <a:spcPts val="0"/>
              </a:spcBef>
              <a:spcAft>
                <a:spcPts val="0"/>
              </a:spcAft>
              <a:buClr>
                <a:srgbClr val="000000"/>
              </a:buClr>
              <a:buSzPts val="1800"/>
              <a:buFont typeface="Times New Roman"/>
              <a:buAutoNum type="arabicPeriod"/>
            </a:pPr>
            <a:r>
              <a:rPr b="1" i="0" lang="en-US" sz="1800" u="none" cap="none" strike="noStrike">
                <a:solidFill>
                  <a:srgbClr val="000000"/>
                </a:solidFill>
                <a:latin typeface="Times New Roman"/>
                <a:ea typeface="Times New Roman"/>
                <a:cs typeface="Times New Roman"/>
                <a:sym typeface="Times New Roman"/>
              </a:rPr>
              <a:t>USER INTERFACE MODULE:</a:t>
            </a:r>
            <a:endParaRPr b="0" i="0" sz="1800" u="none" cap="none" strike="noStrike">
              <a:solidFill>
                <a:srgbClr val="000000"/>
              </a:solidFill>
              <a:latin typeface="Times New Roman"/>
              <a:ea typeface="Times New Roman"/>
              <a:cs typeface="Times New Roman"/>
              <a:sym typeface="Times New Roman"/>
            </a:endParaRPr>
          </a:p>
          <a:p>
            <a:pPr indent="-265430" lvl="0" marL="540385" marR="634365"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                   This module handles the user interaction with the e-waste facility locator system. It includes components such as information about E-waste , </a:t>
            </a:r>
            <a:r>
              <a:rPr lang="en-US" sz="1800">
                <a:latin typeface="Times New Roman"/>
                <a:ea typeface="Times New Roman"/>
                <a:cs typeface="Times New Roman"/>
                <a:sym typeface="Times New Roman"/>
              </a:rPr>
              <a:t>proper disposal , Why data destruction matters, Education and awareness</a:t>
            </a:r>
            <a:r>
              <a:rPr b="0" i="0" lang="en-US" sz="1800" u="none" cap="none" strike="noStrike">
                <a:solidFill>
                  <a:srgbClr val="000000"/>
                </a:solidFill>
                <a:latin typeface="Times New Roman"/>
                <a:ea typeface="Times New Roman"/>
                <a:cs typeface="Times New Roman"/>
                <a:sym typeface="Times New Roman"/>
              </a:rPr>
              <a:t> , </a:t>
            </a:r>
            <a:r>
              <a:rPr lang="en-US" sz="1800">
                <a:latin typeface="Times New Roman"/>
                <a:ea typeface="Times New Roman"/>
                <a:cs typeface="Times New Roman"/>
                <a:sym typeface="Times New Roman"/>
              </a:rPr>
              <a:t>searching a location</a:t>
            </a:r>
            <a:r>
              <a:rPr b="0" i="0" lang="en-US" sz="1800" u="none" cap="none" strike="noStrike">
                <a:solidFill>
                  <a:srgbClr val="000000"/>
                </a:solidFill>
                <a:latin typeface="Times New Roman"/>
                <a:ea typeface="Times New Roman"/>
                <a:cs typeface="Times New Roman"/>
                <a:sym typeface="Times New Roman"/>
              </a:rPr>
              <a:t>, </a:t>
            </a:r>
            <a:r>
              <a:rPr lang="en-US" sz="1800">
                <a:latin typeface="Times New Roman"/>
                <a:ea typeface="Times New Roman"/>
                <a:cs typeface="Times New Roman"/>
                <a:sym typeface="Times New Roman"/>
              </a:rPr>
              <a:t>displaying the facility </a:t>
            </a:r>
            <a:r>
              <a:rPr b="0" i="0" lang="en-US" sz="1800" u="none" cap="none" strike="noStrike">
                <a:solidFill>
                  <a:srgbClr val="000000"/>
                </a:solidFill>
                <a:latin typeface="Times New Roman"/>
                <a:ea typeface="Times New Roman"/>
                <a:cs typeface="Times New Roman"/>
                <a:sym typeface="Times New Roman"/>
              </a:rPr>
              <a:t>, and user feedback functionalities.</a:t>
            </a:r>
            <a:endParaRPr b="0" i="0" sz="1800" u="none" cap="none" strike="noStrike">
              <a:solidFill>
                <a:srgbClr val="000000"/>
              </a:solidFill>
              <a:latin typeface="Times New Roman"/>
              <a:ea typeface="Times New Roman"/>
              <a:cs typeface="Times New Roman"/>
              <a:sym typeface="Times New Roman"/>
            </a:endParaRPr>
          </a:p>
        </p:txBody>
      </p:sp>
      <p:sp>
        <p:nvSpPr>
          <p:cNvPr id="283" name="Google Shape;283;p34"/>
          <p:cNvSpPr txBox="1"/>
          <p:nvPr/>
        </p:nvSpPr>
        <p:spPr>
          <a:xfrm>
            <a:off x="727850" y="3645029"/>
            <a:ext cx="8988300" cy="153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br>
              <a:rPr b="0" i="0" lang="en-US" sz="1400" u="none" cap="none" strike="noStrike">
                <a:solidFill>
                  <a:srgbClr val="000000"/>
                </a:solidFill>
                <a:latin typeface="Arial"/>
                <a:ea typeface="Arial"/>
                <a:cs typeface="Arial"/>
                <a:sym typeface="Arial"/>
              </a:rPr>
            </a:b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Web Interface:</a:t>
            </a:r>
            <a:r>
              <a:rPr b="0" i="0" lang="en-US" sz="1600" u="none" cap="none" strike="noStrike">
                <a:solidFill>
                  <a:srgbClr val="000000"/>
                </a:solidFill>
                <a:latin typeface="Times New Roman"/>
                <a:ea typeface="Times New Roman"/>
                <a:cs typeface="Times New Roman"/>
                <a:sym typeface="Times New Roman"/>
              </a:rPr>
              <a:t> Designed using HTML, CSS, and JavaScript to provide a userfriendly layout.</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Information on E</a:t>
            </a:r>
            <a:r>
              <a:rPr b="1" lang="en-US" sz="1600">
                <a:latin typeface="Times New Roman"/>
                <a:ea typeface="Times New Roman"/>
                <a:cs typeface="Times New Roman"/>
                <a:sym typeface="Times New Roman"/>
              </a:rPr>
              <a:t>-</a:t>
            </a:r>
            <a:r>
              <a:rPr b="1" i="0" lang="en-US" sz="1600" u="none" cap="none" strike="noStrike">
                <a:solidFill>
                  <a:srgbClr val="000000"/>
                </a:solidFill>
                <a:latin typeface="Times New Roman"/>
                <a:ea typeface="Times New Roman"/>
                <a:cs typeface="Times New Roman"/>
                <a:sym typeface="Times New Roman"/>
              </a:rPr>
              <a:t>waste: </a:t>
            </a:r>
            <a:r>
              <a:rPr b="0" i="0" lang="en-US" sz="1600" u="none" cap="none" strike="noStrike">
                <a:solidFill>
                  <a:srgbClr val="000000"/>
                </a:solidFill>
                <a:latin typeface="Times New Roman"/>
                <a:ea typeface="Times New Roman"/>
                <a:cs typeface="Times New Roman"/>
                <a:sym typeface="Times New Roman"/>
              </a:rPr>
              <a:t>Provides information on Proper management and recycling of E-waste are crucial to prevent environmental pollution</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Interactive Map: </a:t>
            </a:r>
            <a:r>
              <a:rPr b="0" i="0" lang="en-US" sz="1600" u="none" cap="none" strike="noStrike">
                <a:solidFill>
                  <a:srgbClr val="000000"/>
                </a:solidFill>
                <a:latin typeface="Times New Roman"/>
                <a:ea typeface="Times New Roman"/>
                <a:cs typeface="Times New Roman"/>
                <a:sym typeface="Times New Roman"/>
              </a:rPr>
              <a:t>Integrates with GIS to display facility locations and relevant geographic data.</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Module Identification and Description</a:t>
            </a:r>
            <a:endParaRPr sz="4000"/>
          </a:p>
        </p:txBody>
      </p:sp>
      <p:sp>
        <p:nvSpPr>
          <p:cNvPr id="289" name="Google Shape;28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290" name="Google Shape;29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291" name="Google Shape;29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92" name="Google Shape;292;p4"/>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sp>
        <p:nvSpPr>
          <p:cNvPr id="293" name="Google Shape;293;p4"/>
          <p:cNvSpPr/>
          <p:nvPr/>
        </p:nvSpPr>
        <p:spPr>
          <a:xfrm>
            <a:off x="892436" y="2136312"/>
            <a:ext cx="9588843" cy="32778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2.GIS AND MAPPING MODULE:</a:t>
            </a:r>
            <a:br>
              <a:rPr b="1" i="0" lang="en-US" sz="1800" u="none" cap="none" strike="noStrike">
                <a:solidFill>
                  <a:srgbClr val="000000"/>
                </a:solidFill>
                <a:latin typeface="Times New Roman"/>
                <a:ea typeface="Times New Roman"/>
                <a:cs typeface="Times New Roman"/>
                <a:sym typeface="Times New Roman"/>
              </a:rPr>
            </a:br>
            <a:br>
              <a:rPr b="1" i="0" lang="en-US" sz="1800" u="none" cap="none" strike="noStrike">
                <a:solidFill>
                  <a:srgbClr val="000000"/>
                </a:solidFill>
                <a:latin typeface="Times New Roman"/>
                <a:ea typeface="Times New Roman"/>
                <a:cs typeface="Times New Roman"/>
                <a:sym typeface="Times New Roman"/>
              </a:rPr>
            </a:br>
            <a:r>
              <a:rPr b="1" i="0" lang="en-US" sz="1800" u="none" cap="none" strike="noStrike">
                <a:solidFill>
                  <a:srgbClr val="000000"/>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This module uses Geographic Information System (GIS) technology i.e LocateStore  to offer mapping features.</a:t>
            </a:r>
            <a:endParaRPr/>
          </a:p>
          <a:p>
            <a:pPr indent="0" lvl="0" marL="0" marR="0" rtl="0" algn="l">
              <a:lnSpc>
                <a:spcPct val="100000"/>
              </a:lnSpc>
              <a:spcBef>
                <a:spcPts val="0"/>
              </a:spcBef>
              <a:spcAft>
                <a:spcPts val="0"/>
              </a:spcAft>
              <a:buNone/>
            </a:pPr>
            <a:br>
              <a:rPr b="0" i="0" lang="en-US" sz="1800" u="none" cap="none" strike="noStrike">
                <a:solidFill>
                  <a:schemeClr val="dk1"/>
                </a:solidFill>
                <a:latin typeface="Times New Roman"/>
                <a:ea typeface="Times New Roman"/>
                <a:cs typeface="Times New Roman"/>
                <a:sym typeface="Times New Roman"/>
              </a:rPr>
            </a:b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114300" lvl="0" marL="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Facility Mapping:</a:t>
            </a:r>
            <a:r>
              <a:rPr b="0" i="0" lang="en-US" sz="1800" u="none" cap="none" strike="noStrike">
                <a:solidFill>
                  <a:schemeClr val="dk1"/>
                </a:solidFill>
                <a:latin typeface="Times New Roman"/>
                <a:ea typeface="Times New Roman"/>
                <a:cs typeface="Times New Roman"/>
                <a:sym typeface="Times New Roman"/>
              </a:rPr>
              <a:t> Shows the locations of E-waste facilities on an interactive map.</a:t>
            </a:r>
            <a:endParaRPr/>
          </a:p>
          <a:p>
            <a:pPr indent="-114300" lvl="0" marL="0" marR="0" rtl="0" algn="l">
              <a:lnSpc>
                <a:spcPct val="150000"/>
              </a:lnSpc>
              <a:spcBef>
                <a:spcPts val="0"/>
              </a:spcBef>
              <a:spcAft>
                <a:spcPts val="0"/>
              </a:spcAft>
              <a:buClr>
                <a:schemeClr val="dk1"/>
              </a:buClr>
              <a:buSzPts val="1800"/>
              <a:buFont typeface="Arial"/>
              <a:buChar char="•"/>
            </a:pPr>
            <a:r>
              <a:rPr b="1" i="0" lang="en-US" sz="1800" u="none" cap="none" strike="noStrike">
                <a:solidFill>
                  <a:schemeClr val="dk1"/>
                </a:solidFill>
                <a:latin typeface="Times New Roman"/>
                <a:ea typeface="Times New Roman"/>
                <a:cs typeface="Times New Roman"/>
                <a:sym typeface="Times New Roman"/>
              </a:rPr>
              <a:t>Displays Routes:</a:t>
            </a:r>
            <a:r>
              <a:rPr b="0" i="0" lang="en-US" sz="1800" u="none" cap="none" strike="noStrike">
                <a:solidFill>
                  <a:schemeClr val="dk1"/>
                </a:solidFill>
                <a:latin typeface="Times New Roman"/>
                <a:ea typeface="Times New Roman"/>
                <a:cs typeface="Times New Roman"/>
                <a:sym typeface="Times New Roman"/>
              </a:rPr>
              <a:t> Displays the </a:t>
            </a:r>
            <a:r>
              <a:rPr lang="en-US" sz="1800">
                <a:solidFill>
                  <a:schemeClr val="dk1"/>
                </a:solidFill>
                <a:latin typeface="Times New Roman"/>
                <a:ea typeface="Times New Roman"/>
                <a:cs typeface="Times New Roman"/>
                <a:sym typeface="Times New Roman"/>
              </a:rPr>
              <a:t>routes </a:t>
            </a:r>
            <a:r>
              <a:rPr b="0" i="0" lang="en-US" sz="1800" u="none" cap="none" strike="noStrike">
                <a:solidFill>
                  <a:schemeClr val="dk1"/>
                </a:solidFill>
                <a:latin typeface="Times New Roman"/>
                <a:ea typeface="Times New Roman"/>
                <a:cs typeface="Times New Roman"/>
                <a:sym typeface="Times New Roman"/>
              </a:rPr>
              <a:t> to E-waste facilities.</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Module Identification and Description</a:t>
            </a:r>
            <a:endParaRPr sz="4000"/>
          </a:p>
        </p:txBody>
      </p:sp>
      <p:sp>
        <p:nvSpPr>
          <p:cNvPr id="299" name="Google Shape;29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300" name="Google Shape;30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301" name="Google Shape;30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2" name="Google Shape;302;p35"/>
          <p:cNvSpPr txBox="1"/>
          <p:nvPr>
            <p:ph idx="1" type="body"/>
          </p:nvPr>
        </p:nvSpPr>
        <p:spPr>
          <a:xfrm>
            <a:off x="518161" y="1810681"/>
            <a:ext cx="10629034" cy="3492839"/>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37837"/>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ct val="37837"/>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ct val="37837"/>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37592"/>
              <a:buNone/>
            </a:pPr>
            <a:r>
              <a:t/>
            </a:r>
            <a:endParaRPr sz="2200"/>
          </a:p>
          <a:p>
            <a:pPr indent="-228600" lvl="0" marL="228600" rtl="0" algn="just">
              <a:lnSpc>
                <a:spcPct val="90000"/>
              </a:lnSpc>
              <a:spcBef>
                <a:spcPts val="1000"/>
              </a:spcBef>
              <a:spcAft>
                <a:spcPts val="0"/>
              </a:spcAft>
              <a:buClr>
                <a:srgbClr val="374151"/>
              </a:buClr>
              <a:buSzPct val="9828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sp>
        <p:nvSpPr>
          <p:cNvPr id="303" name="Google Shape;303;p35"/>
          <p:cNvSpPr txBox="1"/>
          <p:nvPr/>
        </p:nvSpPr>
        <p:spPr>
          <a:xfrm>
            <a:off x="662940" y="2141220"/>
            <a:ext cx="7894200" cy="326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3.SEARCH AND FILTER MODULE</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                          It facilitates the search and filtering functionalities within the e-waste facility locator system, allowing users to find relevant facilities based on their location preferences.</a:t>
            </a:r>
            <a:br>
              <a:rPr b="0" i="0" lang="en-US" sz="1600" u="none" cap="none" strike="noStrike">
                <a:solidFill>
                  <a:srgbClr val="000000"/>
                </a:solidFill>
                <a:latin typeface="Times New Roman"/>
                <a:ea typeface="Times New Roman"/>
                <a:cs typeface="Times New Roman"/>
                <a:sym typeface="Times New Roman"/>
              </a:rPr>
            </a:br>
            <a:br>
              <a:rPr b="0" i="0" lang="en-US" sz="1600" u="none" cap="none" strike="noStrike">
                <a:solidFill>
                  <a:srgbClr val="000000"/>
                </a:solidFill>
                <a:latin typeface="Times New Roman"/>
                <a:ea typeface="Times New Roman"/>
                <a:cs typeface="Times New Roman"/>
                <a:sym typeface="Times New Roman"/>
              </a:rPr>
            </a:br>
            <a:br>
              <a:rPr b="1" i="0" lang="en-US" sz="1600" u="none" cap="none" strike="noStrike">
                <a:solidFill>
                  <a:srgbClr val="000000"/>
                </a:solidFill>
                <a:latin typeface="Times New Roman"/>
                <a:ea typeface="Times New Roman"/>
                <a:cs typeface="Times New Roman"/>
                <a:sym typeface="Times New Roman"/>
              </a:rPr>
            </a:b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Search and Filter Tools: </a:t>
            </a:r>
            <a:r>
              <a:rPr b="0" i="0" lang="en-US" sz="1600" u="none" cap="none" strike="noStrike">
                <a:solidFill>
                  <a:srgbClr val="000000"/>
                </a:solidFill>
                <a:latin typeface="Times New Roman"/>
                <a:ea typeface="Times New Roman"/>
                <a:cs typeface="Times New Roman"/>
                <a:sym typeface="Times New Roman"/>
              </a:rPr>
              <a:t>Enables users to search for facilities based on location, type of e-waste, and other criteria.</a:t>
            </a:r>
            <a:br>
              <a:rPr b="0" i="0" lang="en-US" sz="1600" u="none" cap="none" strike="noStrike">
                <a:solidFill>
                  <a:srgbClr val="000000"/>
                </a:solidFill>
                <a:latin typeface="Times New Roman"/>
                <a:ea typeface="Times New Roman"/>
                <a:cs typeface="Times New Roman"/>
                <a:sym typeface="Times New Roman"/>
              </a:rPr>
            </a:br>
            <a:r>
              <a:rPr b="1" i="0" lang="en-US" sz="1600" u="none" cap="none" strike="noStrike">
                <a:solidFill>
                  <a:srgbClr val="000000"/>
                </a:solidFill>
                <a:latin typeface="Times New Roman"/>
                <a:ea typeface="Times New Roman"/>
                <a:cs typeface="Times New Roman"/>
                <a:sym typeface="Times New Roman"/>
              </a:rPr>
              <a:t>Filtering Options:</a:t>
            </a:r>
            <a:r>
              <a:rPr b="0" i="0" lang="en-US" sz="1600" u="none" cap="none" strike="noStrike">
                <a:solidFill>
                  <a:srgbClr val="000000"/>
                </a:solidFill>
                <a:latin typeface="Times New Roman"/>
                <a:ea typeface="Times New Roman"/>
                <a:cs typeface="Times New Roman"/>
                <a:sym typeface="Times New Roman"/>
              </a:rPr>
              <a:t> Allowing users to narrow down and display only specific E-waste facilities based on criteria such as City, Pincode, District. </a:t>
            </a:r>
            <a:br>
              <a:rPr b="0" i="0" lang="en-US" sz="1600" u="none" cap="none" strike="noStrike">
                <a:solidFill>
                  <a:srgbClr val="000000"/>
                </a:solidFill>
                <a:latin typeface="Times New Roman"/>
                <a:ea typeface="Times New Roman"/>
                <a:cs typeface="Times New Roman"/>
                <a:sym typeface="Times New Roman"/>
              </a:rPr>
            </a:br>
            <a:r>
              <a:rPr b="1" i="0" lang="en-US" sz="1600" u="none" cap="none" strike="noStrike">
                <a:solidFill>
                  <a:srgbClr val="000000"/>
                </a:solidFill>
                <a:latin typeface="Times New Roman"/>
                <a:ea typeface="Times New Roman"/>
                <a:cs typeface="Times New Roman"/>
                <a:sym typeface="Times New Roman"/>
              </a:rPr>
              <a:t>Interactive Map: </a:t>
            </a:r>
            <a:r>
              <a:rPr b="0" i="0" lang="en-US" sz="1600" u="none" cap="none" strike="noStrike">
                <a:solidFill>
                  <a:srgbClr val="000000"/>
                </a:solidFill>
                <a:latin typeface="Times New Roman"/>
                <a:ea typeface="Times New Roman"/>
                <a:cs typeface="Times New Roman"/>
                <a:sym typeface="Times New Roman"/>
              </a:rPr>
              <a:t>Integrates with LocateStore Website to display facility locations.</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Module Identification and Description</a:t>
            </a:r>
            <a:endParaRPr sz="4000"/>
          </a:p>
        </p:txBody>
      </p:sp>
      <p:sp>
        <p:nvSpPr>
          <p:cNvPr id="309" name="Google Shape;30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310" name="Google Shape;31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311" name="Google Shape;31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2" name="Google Shape;312;p36"/>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sp>
        <p:nvSpPr>
          <p:cNvPr id="313" name="Google Shape;313;p36"/>
          <p:cNvSpPr txBox="1"/>
          <p:nvPr/>
        </p:nvSpPr>
        <p:spPr>
          <a:xfrm>
            <a:off x="529066" y="2060803"/>
            <a:ext cx="9192900" cy="3340200"/>
          </a:xfrm>
          <a:prstGeom prst="rect">
            <a:avLst/>
          </a:prstGeom>
          <a:noFill/>
          <a:ln>
            <a:noFill/>
          </a:ln>
        </p:spPr>
        <p:txBody>
          <a:bodyPr anchorCtr="0" anchor="t" bIns="45700" lIns="91425" spcFirstLastPara="1" rIns="91425" wrap="square" tIns="45700">
            <a:spAutoFit/>
          </a:bodyPr>
          <a:lstStyle/>
          <a:p>
            <a:pPr indent="-450214" lvl="0" marL="1350645" marR="0" rtl="0" algn="just">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4. FEEDBACK AND REVIEW MODULE</a:t>
            </a:r>
            <a:endParaRPr/>
          </a:p>
          <a:p>
            <a:pPr indent="-450214" lvl="0" marL="1350645" marR="0" rtl="0" algn="just">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                                 This module allows users to provide feedback and reviews on the</a:t>
            </a:r>
            <a:br>
              <a:rPr b="0" i="0" lang="en-US" sz="1600" u="none" cap="none" strike="noStrike">
                <a:solidFill>
                  <a:srgbClr val="000000"/>
                </a:solidFill>
                <a:latin typeface="Times New Roman"/>
                <a:ea typeface="Times New Roman"/>
                <a:cs typeface="Times New Roman"/>
                <a:sym typeface="Times New Roman"/>
              </a:rPr>
            </a:br>
            <a:r>
              <a:rPr b="0" i="0" lang="en-US" sz="1600" u="none" cap="none" strike="noStrike">
                <a:solidFill>
                  <a:srgbClr val="000000"/>
                </a:solidFill>
                <a:latin typeface="Times New Roman"/>
                <a:ea typeface="Times New Roman"/>
                <a:cs typeface="Times New Roman"/>
                <a:sym typeface="Times New Roman"/>
              </a:rPr>
              <a:t> E-waste facilit</a:t>
            </a:r>
            <a:r>
              <a:rPr lang="en-US" sz="1600">
                <a:latin typeface="Times New Roman"/>
                <a:ea typeface="Times New Roman"/>
                <a:cs typeface="Times New Roman"/>
                <a:sym typeface="Times New Roman"/>
              </a:rPr>
              <a:t>y locator</a:t>
            </a:r>
            <a:r>
              <a:rPr b="0" i="0" lang="en-US" sz="1600" u="none" cap="none" strike="noStrike">
                <a:solidFill>
                  <a:srgbClr val="000000"/>
                </a:solidFill>
                <a:latin typeface="Times New Roman"/>
                <a:ea typeface="Times New Roman"/>
                <a:cs typeface="Times New Roman"/>
                <a:sym typeface="Times New Roman"/>
              </a:rPr>
              <a:t>, enhancing service quality through community input.</a:t>
            </a:r>
            <a:br>
              <a:rPr b="0" i="0" lang="en-US" sz="1600" u="none" cap="none" strike="noStrike">
                <a:solidFill>
                  <a:srgbClr val="000000"/>
                </a:solidFill>
                <a:latin typeface="Times New Roman"/>
                <a:ea typeface="Times New Roman"/>
                <a:cs typeface="Times New Roman"/>
                <a:sym typeface="Times New Roman"/>
              </a:rPr>
            </a:br>
            <a:endParaRPr b="0" i="0" sz="1600" u="none" cap="none" strike="noStrike">
              <a:solidFill>
                <a:srgbClr val="000000"/>
              </a:solidFill>
              <a:latin typeface="Times New Roman"/>
              <a:ea typeface="Times New Roman"/>
              <a:cs typeface="Times New Roman"/>
              <a:sym typeface="Times New Roman"/>
            </a:endParaRPr>
          </a:p>
          <a:p>
            <a:pPr indent="-450214" lvl="0" marL="1350645" marR="0" rtl="0" algn="just">
              <a:lnSpc>
                <a:spcPct val="100000"/>
              </a:lnSpc>
              <a:spcBef>
                <a:spcPts val="0"/>
              </a:spcBef>
              <a:spcAft>
                <a:spcPts val="0"/>
              </a:spcAft>
              <a:buNone/>
            </a:pPr>
            <a:r>
              <a:t/>
            </a:r>
            <a:endParaRPr b="0" i="0" sz="1600" u="none" cap="none" strike="noStrike">
              <a:solidFill>
                <a:srgbClr val="000000"/>
              </a:solidFill>
              <a:latin typeface="Times New Roman"/>
              <a:ea typeface="Times New Roman"/>
              <a:cs typeface="Times New Roman"/>
              <a:sym typeface="Times New Roman"/>
            </a:endParaRPr>
          </a:p>
          <a:p>
            <a:pPr indent="-450214" lvl="0" marL="1350645" marR="0" rtl="0" algn="just">
              <a:lnSpc>
                <a:spcPct val="100000"/>
              </a:lnSpc>
              <a:spcBef>
                <a:spcPts val="0"/>
              </a:spcBef>
              <a:spcAft>
                <a:spcPts val="0"/>
              </a:spcAft>
              <a:buNone/>
            </a:pPr>
            <a:r>
              <a:t/>
            </a:r>
            <a:endParaRPr b="0" i="0" sz="1600" u="none" cap="none" strike="noStrike">
              <a:solidFill>
                <a:srgbClr val="000000"/>
              </a:solidFill>
              <a:latin typeface="Times New Roman"/>
              <a:ea typeface="Times New Roman"/>
              <a:cs typeface="Times New Roman"/>
              <a:sym typeface="Times New Roman"/>
            </a:endParaRPr>
          </a:p>
          <a:p>
            <a:pPr indent="-450214" lvl="0" marL="1350645" marR="0" rtl="0" algn="just">
              <a:lnSpc>
                <a:spcPct val="150000"/>
              </a:lnSpc>
              <a:spcBef>
                <a:spcPts val="0"/>
              </a:spcBef>
              <a:spcAft>
                <a:spcPts val="0"/>
              </a:spcAft>
              <a:buNone/>
            </a:pPr>
            <a:r>
              <a:t/>
            </a:r>
            <a:endParaRPr b="1" i="0" sz="1600" u="none" cap="none" strike="noStrike">
              <a:solidFill>
                <a:srgbClr val="000000"/>
              </a:solidFill>
              <a:latin typeface="Times New Roman"/>
              <a:ea typeface="Times New Roman"/>
              <a:cs typeface="Times New Roman"/>
              <a:sym typeface="Times New Roman"/>
            </a:endParaRPr>
          </a:p>
          <a:p>
            <a:pPr indent="-450214" lvl="0" marL="1350645" marR="0" rtl="0" algn="just">
              <a:lnSpc>
                <a:spcPct val="15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Review Submission: </a:t>
            </a:r>
            <a:r>
              <a:rPr b="0" i="0" lang="en-US" sz="1600" u="none" cap="none" strike="noStrike">
                <a:solidFill>
                  <a:srgbClr val="000000"/>
                </a:solidFill>
                <a:latin typeface="Times New Roman"/>
                <a:ea typeface="Times New Roman"/>
                <a:cs typeface="Times New Roman"/>
                <a:sym typeface="Times New Roman"/>
              </a:rPr>
              <a:t>Users can write and submit detailed reviews.</a:t>
            </a:r>
            <a:endParaRPr/>
          </a:p>
          <a:p>
            <a:pPr indent="-450214" lvl="0" marL="1350645" marR="0" rtl="0" algn="just">
              <a:lnSpc>
                <a:spcPct val="150000"/>
              </a:lnSpc>
              <a:spcBef>
                <a:spcPts val="0"/>
              </a:spcBef>
              <a:spcAft>
                <a:spcPts val="0"/>
              </a:spcAft>
              <a:buNone/>
            </a:pPr>
            <a:r>
              <a:t/>
            </a:r>
            <a:endParaRPr/>
          </a:p>
          <a:p>
            <a:pPr indent="-450214" lvl="0" marL="1350645" marR="0" rtl="0" algn="just">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 </a:t>
            </a:r>
            <a:endParaRPr/>
          </a:p>
          <a:p>
            <a:pPr indent="-450214" lvl="0" marL="1350645" marR="0" rtl="0" algn="just">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a:t>
            </a:r>
            <a:endParaRPr/>
          </a:p>
          <a:p>
            <a:pPr indent="-450214" lvl="0" marL="1350645"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User Interface Design</a:t>
            </a:r>
            <a:endParaRPr sz="4000"/>
          </a:p>
        </p:txBody>
      </p:sp>
      <p:sp>
        <p:nvSpPr>
          <p:cNvPr id="319" name="Google Shape;319;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320" name="Google Shape;320;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321" name="Google Shape;32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2" name="Google Shape;322;p37"/>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pic>
        <p:nvPicPr>
          <p:cNvPr id="323" name="Google Shape;323;p37"/>
          <p:cNvPicPr preferRelativeResize="0"/>
          <p:nvPr/>
        </p:nvPicPr>
        <p:blipFill rotWithShape="1">
          <a:blip r:embed="rId3">
            <a:alphaModFix/>
          </a:blip>
          <a:srcRect b="0" l="0" r="0" t="0"/>
          <a:stretch/>
        </p:blipFill>
        <p:spPr>
          <a:xfrm>
            <a:off x="1271464" y="1835592"/>
            <a:ext cx="7614628" cy="3799019"/>
          </a:xfrm>
          <a:prstGeom prst="rect">
            <a:avLst/>
          </a:prstGeom>
          <a:noFill/>
          <a:ln>
            <a:noFill/>
          </a:ln>
        </p:spPr>
      </p:pic>
      <p:sp>
        <p:nvSpPr>
          <p:cNvPr id="324" name="Google Shape;324;p37"/>
          <p:cNvSpPr txBox="1"/>
          <p:nvPr/>
        </p:nvSpPr>
        <p:spPr>
          <a:xfrm>
            <a:off x="4038600" y="5844540"/>
            <a:ext cx="15468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LOGIN PAGE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User Interface Design</a:t>
            </a:r>
            <a:endParaRPr sz="4000"/>
          </a:p>
        </p:txBody>
      </p:sp>
      <p:sp>
        <p:nvSpPr>
          <p:cNvPr id="330" name="Google Shape;330;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331" name="Google Shape;331;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332" name="Google Shape;332;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3" name="Google Shape;333;p38"/>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pic>
        <p:nvPicPr>
          <p:cNvPr id="334" name="Google Shape;334;p38"/>
          <p:cNvPicPr preferRelativeResize="0"/>
          <p:nvPr/>
        </p:nvPicPr>
        <p:blipFill rotWithShape="1">
          <a:blip r:embed="rId3">
            <a:alphaModFix/>
          </a:blip>
          <a:srcRect b="0" l="0" r="0" t="0"/>
          <a:stretch/>
        </p:blipFill>
        <p:spPr>
          <a:xfrm>
            <a:off x="1631504" y="1772816"/>
            <a:ext cx="7527737" cy="3807369"/>
          </a:xfrm>
          <a:prstGeom prst="rect">
            <a:avLst/>
          </a:prstGeom>
          <a:noFill/>
          <a:ln>
            <a:noFill/>
          </a:ln>
        </p:spPr>
      </p:pic>
      <p:sp>
        <p:nvSpPr>
          <p:cNvPr id="335" name="Google Shape;335;p38"/>
          <p:cNvSpPr txBox="1"/>
          <p:nvPr/>
        </p:nvSpPr>
        <p:spPr>
          <a:xfrm>
            <a:off x="4754880" y="5831010"/>
            <a:ext cx="13411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HOME PAGE</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User Interface Design</a:t>
            </a:r>
            <a:endParaRPr sz="4000"/>
          </a:p>
        </p:txBody>
      </p:sp>
      <p:sp>
        <p:nvSpPr>
          <p:cNvPr id="341" name="Google Shape;34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342" name="Google Shape;34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343" name="Google Shape;34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4" name="Google Shape;344;p40"/>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pic>
        <p:nvPicPr>
          <p:cNvPr id="345" name="Google Shape;345;p40"/>
          <p:cNvPicPr preferRelativeResize="0"/>
          <p:nvPr/>
        </p:nvPicPr>
        <p:blipFill rotWithShape="1">
          <a:blip r:embed="rId3">
            <a:alphaModFix/>
          </a:blip>
          <a:srcRect b="0" l="0" r="0" t="0"/>
          <a:stretch/>
        </p:blipFill>
        <p:spPr>
          <a:xfrm>
            <a:off x="1759969" y="1852475"/>
            <a:ext cx="7456212" cy="3711914"/>
          </a:xfrm>
          <a:prstGeom prst="rect">
            <a:avLst/>
          </a:prstGeom>
          <a:noFill/>
          <a:ln>
            <a:noFill/>
          </a:ln>
        </p:spPr>
      </p:pic>
      <p:sp>
        <p:nvSpPr>
          <p:cNvPr id="346" name="Google Shape;346;p40"/>
          <p:cNvSpPr txBox="1"/>
          <p:nvPr/>
        </p:nvSpPr>
        <p:spPr>
          <a:xfrm>
            <a:off x="4442460" y="5783580"/>
            <a:ext cx="18745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LOCATION PAGE</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entury Gothic"/>
                <a:ea typeface="Century Gothic"/>
                <a:cs typeface="Century Gothic"/>
                <a:sym typeface="Century Gothic"/>
              </a:rPr>
              <a:t>13 May 2024</a:t>
            </a:r>
            <a:endParaRPr b="0" i="0" sz="1200" u="none" cap="none" strike="noStrike">
              <a:solidFill>
                <a:srgbClr val="888888"/>
              </a:solidFill>
              <a:latin typeface="Century Gothic"/>
              <a:ea typeface="Century Gothic"/>
              <a:cs typeface="Century Gothic"/>
              <a:sym typeface="Century Gothic"/>
            </a:endParaRPr>
          </a:p>
        </p:txBody>
      </p:sp>
      <p:sp>
        <p:nvSpPr>
          <p:cNvPr id="167" name="Google Shape;167;p2"/>
          <p:cNvSpPr txBox="1"/>
          <p:nvPr>
            <p:ph idx="11" type="ftr"/>
          </p:nvPr>
        </p:nvSpPr>
        <p:spPr>
          <a:xfrm>
            <a:off x="3679785" y="6298476"/>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888888"/>
                </a:solidFill>
                <a:latin typeface="Century Gothic"/>
                <a:ea typeface="Century Gothic"/>
                <a:cs typeface="Century Gothic"/>
                <a:sym typeface="Century Gothic"/>
              </a:rPr>
              <a:t>Miniproject Review / CT        </a:t>
            </a:r>
            <a:endParaRPr b="0" i="0" sz="1200" u="none" cap="none" strike="noStrike">
              <a:solidFill>
                <a:srgbClr val="888888"/>
              </a:solidFill>
              <a:latin typeface="Century Gothic"/>
              <a:ea typeface="Century Gothic"/>
              <a:cs typeface="Century Gothic"/>
              <a:sym typeface="Century Gothic"/>
            </a:endParaRPr>
          </a:p>
        </p:txBody>
      </p:sp>
      <p:sp>
        <p:nvSpPr>
          <p:cNvPr id="168" name="Google Shape;16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endParaRPr b="0" i="0" sz="1200" u="none" cap="none" strike="noStrike">
              <a:solidFill>
                <a:srgbClr val="888888"/>
              </a:solidFill>
              <a:latin typeface="Century Gothic"/>
              <a:ea typeface="Century Gothic"/>
              <a:cs typeface="Century Gothic"/>
              <a:sym typeface="Century Gothic"/>
            </a:endParaRPr>
          </a:p>
        </p:txBody>
      </p:sp>
      <p:sp>
        <p:nvSpPr>
          <p:cNvPr id="169" name="Google Shape;169;p2"/>
          <p:cNvSpPr txBox="1"/>
          <p:nvPr/>
        </p:nvSpPr>
        <p:spPr>
          <a:xfrm>
            <a:off x="198909" y="194399"/>
            <a:ext cx="7693904" cy="1325563"/>
          </a:xfrm>
          <a:prstGeom prst="rect">
            <a:avLst/>
          </a:prstGeom>
          <a:noFill/>
          <a:ln>
            <a:noFill/>
          </a:ln>
        </p:spPr>
        <p:txBody>
          <a:bodyPr anchorCtr="0" anchor="ctr" bIns="45700" lIns="91425" spcFirstLastPara="1" rIns="91425" wrap="square" tIns="45700">
            <a:normAutofit/>
          </a:bodyPr>
          <a:lstStyle/>
          <a:p>
            <a:pPr indent="0" lvl="0" marL="0" marR="0" rtl="0" algn="just">
              <a:lnSpc>
                <a:spcPct val="90000"/>
              </a:lnSpc>
              <a:spcBef>
                <a:spcPts val="0"/>
              </a:spcBef>
              <a:spcAft>
                <a:spcPts val="0"/>
              </a:spcAft>
              <a:buClr>
                <a:srgbClr val="C00000"/>
              </a:buClr>
              <a:buSzPts val="3200"/>
              <a:buFont typeface="Times New Roman"/>
              <a:buNone/>
            </a:pPr>
            <a:r>
              <a:rPr b="1" i="0" lang="en-US" sz="3200" u="none" cap="none" strike="noStrike">
                <a:solidFill>
                  <a:srgbClr val="FF0000"/>
                </a:solidFill>
                <a:latin typeface="Times New Roman"/>
                <a:ea typeface="Times New Roman"/>
                <a:cs typeface="Times New Roman"/>
                <a:sym typeface="Times New Roman"/>
              </a:rPr>
              <a:t>Batch Details</a:t>
            </a:r>
            <a:endParaRPr b="0" i="0" sz="3200" u="none" cap="none" strike="noStrike">
              <a:solidFill>
                <a:srgbClr val="FF0000"/>
              </a:solidFill>
              <a:latin typeface="Times New Roman"/>
              <a:ea typeface="Times New Roman"/>
              <a:cs typeface="Times New Roman"/>
              <a:sym typeface="Times New Roman"/>
            </a:endParaRPr>
          </a:p>
        </p:txBody>
      </p:sp>
      <p:sp>
        <p:nvSpPr>
          <p:cNvPr id="170" name="Google Shape;170;p2"/>
          <p:cNvSpPr txBox="1"/>
          <p:nvPr/>
        </p:nvSpPr>
        <p:spPr>
          <a:xfrm>
            <a:off x="909826" y="1519962"/>
            <a:ext cx="10583459" cy="464836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1" name="Google Shape;171;p2"/>
          <p:cNvSpPr txBox="1"/>
          <p:nvPr/>
        </p:nvSpPr>
        <p:spPr>
          <a:xfrm flipH="1">
            <a:off x="4424379" y="1914038"/>
            <a:ext cx="234664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Batch NO - 7</a:t>
            </a:r>
            <a:endParaRPr b="0" i="0" sz="2800" u="none" cap="none" strike="noStrike">
              <a:solidFill>
                <a:srgbClr val="000000"/>
              </a:solidFill>
              <a:latin typeface="Arial"/>
              <a:ea typeface="Arial"/>
              <a:cs typeface="Arial"/>
              <a:sym typeface="Arial"/>
            </a:endParaRPr>
          </a:p>
        </p:txBody>
      </p:sp>
      <p:sp>
        <p:nvSpPr>
          <p:cNvPr id="172" name="Google Shape;172;p2"/>
          <p:cNvSpPr txBox="1"/>
          <p:nvPr>
            <p:ph type="title"/>
          </p:nvPr>
        </p:nvSpPr>
        <p:spPr>
          <a:xfrm>
            <a:off x="3979166" y="2374582"/>
            <a:ext cx="4444777" cy="9135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solidFill>
                  <a:srgbClr val="FF0000"/>
                </a:solidFill>
                <a:latin typeface="Times New Roman"/>
                <a:ea typeface="Times New Roman"/>
                <a:cs typeface="Times New Roman"/>
                <a:sym typeface="Times New Roman"/>
              </a:rPr>
              <a:t>Project Guide</a:t>
            </a:r>
            <a:endParaRPr/>
          </a:p>
        </p:txBody>
      </p:sp>
      <p:sp>
        <p:nvSpPr>
          <p:cNvPr id="173" name="Google Shape;173;p2"/>
          <p:cNvSpPr txBox="1"/>
          <p:nvPr/>
        </p:nvSpPr>
        <p:spPr>
          <a:xfrm>
            <a:off x="3048000" y="3138493"/>
            <a:ext cx="657606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Ms.K.Sakthi Priya , M.TECH., AP/CT</a:t>
            </a:r>
            <a:endParaRPr b="0" i="0" sz="2800" u="none" cap="none" strike="noStrike">
              <a:solidFill>
                <a:srgbClr val="000000"/>
              </a:solidFill>
              <a:latin typeface="Arial"/>
              <a:ea typeface="Arial"/>
              <a:cs typeface="Arial"/>
              <a:sym typeface="Arial"/>
            </a:endParaRPr>
          </a:p>
        </p:txBody>
      </p:sp>
      <p:sp>
        <p:nvSpPr>
          <p:cNvPr id="174" name="Google Shape;174;p2"/>
          <p:cNvSpPr txBox="1"/>
          <p:nvPr/>
        </p:nvSpPr>
        <p:spPr>
          <a:xfrm>
            <a:off x="3679785" y="3538598"/>
            <a:ext cx="4913827" cy="91350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1" i="0" lang="en-US" sz="3200" u="none" cap="none" strike="noStrike">
                <a:solidFill>
                  <a:srgbClr val="FF0000"/>
                </a:solidFill>
                <a:latin typeface="Times New Roman"/>
                <a:ea typeface="Times New Roman"/>
                <a:cs typeface="Times New Roman"/>
                <a:sym typeface="Times New Roman"/>
              </a:rPr>
              <a:t>Project Members</a:t>
            </a:r>
            <a:endParaRPr/>
          </a:p>
        </p:txBody>
      </p:sp>
      <p:sp>
        <p:nvSpPr>
          <p:cNvPr id="175" name="Google Shape;175;p2"/>
          <p:cNvSpPr txBox="1"/>
          <p:nvPr/>
        </p:nvSpPr>
        <p:spPr>
          <a:xfrm>
            <a:off x="2347485" y="4452101"/>
            <a:ext cx="7553325" cy="138499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NAVEENA M       -       717822S134   </a:t>
            </a:r>
            <a:endParaRPr b="0" i="0" sz="28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SEHNAAZ I T 	     -       717822S146</a:t>
            </a:r>
            <a:endParaRPr b="0" i="0" sz="28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Times New Roman"/>
                <a:ea typeface="Times New Roman"/>
                <a:cs typeface="Times New Roman"/>
                <a:sym typeface="Times New Roman"/>
              </a:rPr>
              <a:t>SOWMIYA K	     -       717822S153    </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User Interface Design</a:t>
            </a:r>
            <a:endParaRPr sz="4000"/>
          </a:p>
        </p:txBody>
      </p:sp>
      <p:sp>
        <p:nvSpPr>
          <p:cNvPr id="352" name="Google Shape;35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353" name="Google Shape;35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354" name="Google Shape;35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55" name="Google Shape;355;p41"/>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pic>
        <p:nvPicPr>
          <p:cNvPr id="356" name="Google Shape;356;p41"/>
          <p:cNvPicPr preferRelativeResize="0"/>
          <p:nvPr/>
        </p:nvPicPr>
        <p:blipFill rotWithShape="1">
          <a:blip r:embed="rId3">
            <a:alphaModFix/>
          </a:blip>
          <a:srcRect b="0" l="0" r="0" t="0"/>
          <a:stretch/>
        </p:blipFill>
        <p:spPr>
          <a:xfrm>
            <a:off x="1852246" y="1601650"/>
            <a:ext cx="8503327" cy="4236442"/>
          </a:xfrm>
          <a:prstGeom prst="rect">
            <a:avLst/>
          </a:prstGeom>
          <a:noFill/>
          <a:ln>
            <a:noFill/>
          </a:ln>
        </p:spPr>
      </p:pic>
      <p:sp>
        <p:nvSpPr>
          <p:cNvPr id="357" name="Google Shape;357;p41"/>
          <p:cNvSpPr txBox="1"/>
          <p:nvPr/>
        </p:nvSpPr>
        <p:spPr>
          <a:xfrm>
            <a:off x="4480560" y="6105525"/>
            <a:ext cx="23012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INFORMATION  PAGE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User Interface Design</a:t>
            </a:r>
            <a:endParaRPr sz="4000"/>
          </a:p>
        </p:txBody>
      </p:sp>
      <p:sp>
        <p:nvSpPr>
          <p:cNvPr id="363" name="Google Shape;363;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364" name="Google Shape;364;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365" name="Google Shape;365;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66" name="Google Shape;366;p39"/>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pic>
        <p:nvPicPr>
          <p:cNvPr id="367" name="Google Shape;367;p39"/>
          <p:cNvPicPr preferRelativeResize="0"/>
          <p:nvPr/>
        </p:nvPicPr>
        <p:blipFill rotWithShape="1">
          <a:blip r:embed="rId3">
            <a:alphaModFix/>
          </a:blip>
          <a:srcRect b="0" l="0" r="0" t="0"/>
          <a:stretch/>
        </p:blipFill>
        <p:spPr>
          <a:xfrm>
            <a:off x="781163" y="1826228"/>
            <a:ext cx="9998597" cy="4004841"/>
          </a:xfrm>
          <a:prstGeom prst="rect">
            <a:avLst/>
          </a:prstGeom>
          <a:noFill/>
          <a:ln>
            <a:noFill/>
          </a:ln>
        </p:spPr>
      </p:pic>
      <p:sp>
        <p:nvSpPr>
          <p:cNvPr id="368" name="Google Shape;368;p39"/>
          <p:cNvSpPr txBox="1"/>
          <p:nvPr/>
        </p:nvSpPr>
        <p:spPr>
          <a:xfrm>
            <a:off x="4427220" y="5981700"/>
            <a:ext cx="15773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SERVICES PAGE</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User Interface Design</a:t>
            </a:r>
            <a:endParaRPr sz="4000"/>
          </a:p>
        </p:txBody>
      </p:sp>
      <p:sp>
        <p:nvSpPr>
          <p:cNvPr id="374" name="Google Shape;37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375" name="Google Shape;37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376" name="Google Shape;37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7" name="Google Shape;377;p42"/>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pic>
        <p:nvPicPr>
          <p:cNvPr id="378" name="Google Shape;378;p42"/>
          <p:cNvPicPr preferRelativeResize="0"/>
          <p:nvPr/>
        </p:nvPicPr>
        <p:blipFill rotWithShape="1">
          <a:blip r:embed="rId3">
            <a:alphaModFix/>
          </a:blip>
          <a:srcRect b="0" l="0" r="0" t="0"/>
          <a:stretch/>
        </p:blipFill>
        <p:spPr>
          <a:xfrm>
            <a:off x="1326266" y="1601650"/>
            <a:ext cx="9113134" cy="4185285"/>
          </a:xfrm>
          <a:prstGeom prst="rect">
            <a:avLst/>
          </a:prstGeom>
          <a:noFill/>
          <a:ln>
            <a:noFill/>
          </a:ln>
        </p:spPr>
      </p:pic>
      <p:sp>
        <p:nvSpPr>
          <p:cNvPr id="379" name="Google Shape;379;p42"/>
          <p:cNvSpPr txBox="1"/>
          <p:nvPr/>
        </p:nvSpPr>
        <p:spPr>
          <a:xfrm>
            <a:off x="4884613" y="5954478"/>
            <a:ext cx="19964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ABOUT PAGE</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User Interface Design</a:t>
            </a:r>
            <a:endParaRPr sz="4000"/>
          </a:p>
        </p:txBody>
      </p:sp>
      <p:sp>
        <p:nvSpPr>
          <p:cNvPr id="385" name="Google Shape;38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386" name="Google Shape;38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387" name="Google Shape;38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8" name="Google Shape;388;p43"/>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pic>
        <p:nvPicPr>
          <p:cNvPr id="389" name="Google Shape;389;p43"/>
          <p:cNvPicPr preferRelativeResize="0"/>
          <p:nvPr/>
        </p:nvPicPr>
        <p:blipFill rotWithShape="1">
          <a:blip r:embed="rId3">
            <a:alphaModFix/>
          </a:blip>
          <a:srcRect b="0" l="0" r="0" t="0"/>
          <a:stretch/>
        </p:blipFill>
        <p:spPr>
          <a:xfrm>
            <a:off x="891540" y="1601651"/>
            <a:ext cx="10109835" cy="4189550"/>
          </a:xfrm>
          <a:prstGeom prst="rect">
            <a:avLst/>
          </a:prstGeom>
          <a:noFill/>
          <a:ln>
            <a:noFill/>
          </a:ln>
        </p:spPr>
      </p:pic>
      <p:sp>
        <p:nvSpPr>
          <p:cNvPr id="390" name="Google Shape;390;p43"/>
          <p:cNvSpPr txBox="1"/>
          <p:nvPr/>
        </p:nvSpPr>
        <p:spPr>
          <a:xfrm>
            <a:off x="4879138" y="5797748"/>
            <a:ext cx="19202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CONTACT PAGE</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UML / System Flow Diagram</a:t>
            </a:r>
            <a:endParaRPr sz="4000"/>
          </a:p>
        </p:txBody>
      </p:sp>
      <p:sp>
        <p:nvSpPr>
          <p:cNvPr id="396" name="Google Shape;396;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397" name="Google Shape;397;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398" name="Google Shape;398;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99" name="Google Shape;399;p45"/>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pic>
        <p:nvPicPr>
          <p:cNvPr descr="https://documents.lucid.app/documents/38692bb3-5013-467a-803f-4f9e8cc74e37/pages/05qr2Pp5G1e4?a=656&amp;x=166&amp;y=972&amp;w=1610&amp;h=1051&amp;store=1&amp;accept=image%2F*&amp;auth=LCA%20b738aa93f5549654cb6e2892b149fd2226c0c5aaf576400ab9c2df6972355d7d-ts%3D1712686848" id="400" name="Google Shape;400;p45"/>
          <p:cNvPicPr preferRelativeResize="0"/>
          <p:nvPr/>
        </p:nvPicPr>
        <p:blipFill rotWithShape="1">
          <a:blip r:embed="rId3">
            <a:alphaModFix/>
          </a:blip>
          <a:srcRect b="0" l="0" r="0" t="0"/>
          <a:stretch/>
        </p:blipFill>
        <p:spPr>
          <a:xfrm>
            <a:off x="2086316" y="1852475"/>
            <a:ext cx="6803517" cy="36400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6"/>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Test Cases</a:t>
            </a:r>
            <a:endParaRPr sz="4000"/>
          </a:p>
        </p:txBody>
      </p:sp>
      <p:sp>
        <p:nvSpPr>
          <p:cNvPr id="406" name="Google Shape;406;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 May 2024</a:t>
            </a:r>
            <a:endParaRPr/>
          </a:p>
        </p:txBody>
      </p:sp>
      <p:sp>
        <p:nvSpPr>
          <p:cNvPr id="407" name="Google Shape;407;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408" name="Google Shape;408;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9" name="Google Shape;409;p46"/>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sp>
        <p:nvSpPr>
          <p:cNvPr id="410" name="Google Shape;410;p46"/>
          <p:cNvSpPr txBox="1"/>
          <p:nvPr/>
        </p:nvSpPr>
        <p:spPr>
          <a:xfrm>
            <a:off x="1080568" y="1852475"/>
            <a:ext cx="9212580" cy="37548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USER INTERFACE TESTING:</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Test Case 1: </a:t>
            </a:r>
            <a:r>
              <a:rPr b="0" i="0" lang="en-US" sz="1600" u="none" cap="none" strike="noStrike">
                <a:solidFill>
                  <a:srgbClr val="000000"/>
                </a:solidFill>
                <a:latin typeface="Times New Roman"/>
                <a:ea typeface="Times New Roman"/>
                <a:cs typeface="Times New Roman"/>
                <a:sym typeface="Times New Roman"/>
              </a:rPr>
              <a:t>Ensure the Locate button is visible on the homepage.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Result: </a:t>
            </a:r>
            <a:r>
              <a:rPr b="0" i="0" lang="en-US" sz="1600" u="none" cap="none" strike="noStrike">
                <a:solidFill>
                  <a:srgbClr val="000000"/>
                </a:solidFill>
                <a:latin typeface="Times New Roman"/>
                <a:ea typeface="Times New Roman"/>
                <a:cs typeface="Times New Roman"/>
                <a:sym typeface="Times New Roman"/>
              </a:rPr>
              <a:t>The Locate button is visible and correctly placed on the homepage.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Test Case 2 : </a:t>
            </a:r>
            <a:r>
              <a:rPr b="0" i="0" lang="en-US" sz="1600" u="none" cap="none" strike="noStrike">
                <a:solidFill>
                  <a:srgbClr val="000000"/>
                </a:solidFill>
                <a:latin typeface="Times New Roman"/>
                <a:ea typeface="Times New Roman"/>
                <a:cs typeface="Times New Roman"/>
                <a:sym typeface="Times New Roman"/>
              </a:rPr>
              <a:t>Verify clicking the "Search" button triggers the search function.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Result: </a:t>
            </a:r>
            <a:r>
              <a:rPr b="0" i="0" lang="en-US" sz="1600" u="none" cap="none" strike="noStrike">
                <a:solidFill>
                  <a:srgbClr val="000000"/>
                </a:solidFill>
                <a:latin typeface="Times New Roman"/>
                <a:ea typeface="Times New Roman"/>
                <a:cs typeface="Times New Roman"/>
                <a:sym typeface="Times New Roman"/>
              </a:rPr>
              <a:t>The search results are displayed based on the user’s query.</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Test Case 3 : </a:t>
            </a:r>
            <a:r>
              <a:rPr b="0" i="0" lang="en-US" sz="1600" u="none" cap="none" strike="noStrike">
                <a:solidFill>
                  <a:srgbClr val="000000"/>
                </a:solidFill>
                <a:latin typeface="Times New Roman"/>
                <a:ea typeface="Times New Roman"/>
                <a:cs typeface="Times New Roman"/>
                <a:sym typeface="Times New Roman"/>
              </a:rPr>
              <a:t>Validate that entering an pincode displays the location.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Result: </a:t>
            </a:r>
            <a:r>
              <a:rPr b="0" i="0" lang="en-US" sz="1600" u="none" cap="none" strike="noStrike">
                <a:solidFill>
                  <a:srgbClr val="000000"/>
                </a:solidFill>
                <a:latin typeface="Times New Roman"/>
                <a:ea typeface="Times New Roman"/>
                <a:cs typeface="Times New Roman"/>
                <a:sym typeface="Times New Roman"/>
              </a:rPr>
              <a:t>The location is shown when the pincode is entered.</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7"/>
          <p:cNvSpPr txBox="1"/>
          <p:nvPr>
            <p:ph type="title"/>
          </p:nvPr>
        </p:nvSpPr>
        <p:spPr>
          <a:xfrm>
            <a:off x="230275" y="27608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Test Cases</a:t>
            </a:r>
            <a:endParaRPr sz="4000"/>
          </a:p>
        </p:txBody>
      </p:sp>
      <p:sp>
        <p:nvSpPr>
          <p:cNvPr id="416" name="Google Shape;416;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 May 2024</a:t>
            </a:r>
            <a:endParaRPr/>
          </a:p>
        </p:txBody>
      </p:sp>
      <p:sp>
        <p:nvSpPr>
          <p:cNvPr id="417" name="Google Shape;417;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418" name="Google Shape;418;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19" name="Google Shape;419;p47"/>
          <p:cNvSpPr txBox="1"/>
          <p:nvPr>
            <p:ph idx="1" type="body"/>
          </p:nvPr>
        </p:nvSpPr>
        <p:spPr>
          <a:xfrm>
            <a:off x="372341" y="1444920"/>
            <a:ext cx="10629034" cy="466060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None/>
            </a:pPr>
            <a:r>
              <a:rPr lang="en-US" sz="8000">
                <a:latin typeface="Times New Roman"/>
                <a:ea typeface="Times New Roman"/>
                <a:cs typeface="Times New Roman"/>
                <a:sym typeface="Times New Roman"/>
              </a:rPr>
              <a:t> </a:t>
            </a:r>
            <a:endParaRPr/>
          </a:p>
          <a:p>
            <a:pPr indent="0" lvl="0" marL="0" rtl="0" algn="just">
              <a:lnSpc>
                <a:spcPct val="100000"/>
              </a:lnSpc>
              <a:spcBef>
                <a:spcPts val="0"/>
              </a:spcBef>
              <a:spcAft>
                <a:spcPts val="0"/>
              </a:spcAft>
              <a:buSzPts val="2800"/>
              <a:buNone/>
            </a:pPr>
            <a:r>
              <a:t/>
            </a:r>
            <a:endParaRPr sz="8000">
              <a:latin typeface="Times New Roman"/>
              <a:ea typeface="Times New Roman"/>
              <a:cs typeface="Times New Roman"/>
              <a:sym typeface="Times New Roman"/>
            </a:endParaRPr>
          </a:p>
          <a:p>
            <a:pPr indent="0" lvl="0" marL="0" rtl="0" algn="just">
              <a:lnSpc>
                <a:spcPct val="90000"/>
              </a:lnSpc>
              <a:spcBef>
                <a:spcPts val="0"/>
              </a:spcBef>
              <a:spcAft>
                <a:spcPts val="0"/>
              </a:spcAft>
              <a:buSzPts val="2800"/>
              <a:buNone/>
            </a:pPr>
            <a:r>
              <a:t/>
            </a:r>
            <a:endParaRPr b="1" sz="8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None/>
            </a:pPr>
            <a:r>
              <a:t/>
            </a:r>
            <a:endParaRPr sz="2200"/>
          </a:p>
          <a:p>
            <a:pPr indent="-228600" lvl="0" marL="228600" rtl="0" algn="just">
              <a:lnSpc>
                <a:spcPct val="90000"/>
              </a:lnSpc>
              <a:spcBef>
                <a:spcPts val="1000"/>
              </a:spcBef>
              <a:spcAft>
                <a:spcPts val="0"/>
              </a:spcAft>
              <a:buClr>
                <a:srgbClr val="374151"/>
              </a:buClr>
              <a:buSzPts val="2000"/>
              <a:buNone/>
            </a:pPr>
            <a:r>
              <a:rPr b="0" i="0" lang="en-US" sz="2200">
                <a:solidFill>
                  <a:srgbClr val="37415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sp>
        <p:nvSpPr>
          <p:cNvPr id="420" name="Google Shape;420;p47"/>
          <p:cNvSpPr txBox="1"/>
          <p:nvPr/>
        </p:nvSpPr>
        <p:spPr>
          <a:xfrm>
            <a:off x="1310640" y="1601650"/>
            <a:ext cx="6842760" cy="46781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GIS AND MAPPING TESTING :</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                       Unit tests for the GIS and Mapping module ensure the map and geographic data render accurately. Tests include verifying that the map initializes at the correct location and that facility markers are placed correctly.</a:t>
            </a:r>
            <a:br>
              <a:rPr b="0" i="0" lang="en-US" sz="1600" u="none" cap="none" strike="noStrike">
                <a:solidFill>
                  <a:srgbClr val="000000"/>
                </a:solidFill>
                <a:latin typeface="Times New Roman"/>
                <a:ea typeface="Times New Roman"/>
                <a:cs typeface="Times New Roman"/>
                <a:sym typeface="Times New Roman"/>
              </a:rPr>
            </a:b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Test Case 1 : </a:t>
            </a:r>
            <a:r>
              <a:rPr b="0" i="0" lang="en-US" sz="1600" u="none" cap="none" strike="noStrike">
                <a:solidFill>
                  <a:srgbClr val="000000"/>
                </a:solidFill>
                <a:latin typeface="Times New Roman"/>
                <a:ea typeface="Times New Roman"/>
                <a:cs typeface="Times New Roman"/>
                <a:sym typeface="Times New Roman"/>
              </a:rPr>
              <a:t>Verify the map initializes at the correct location.</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Result: </a:t>
            </a:r>
            <a:r>
              <a:rPr b="0" i="0" lang="en-US" sz="1600" u="none" cap="none" strike="noStrike">
                <a:solidFill>
                  <a:srgbClr val="000000"/>
                </a:solidFill>
                <a:latin typeface="Times New Roman"/>
                <a:ea typeface="Times New Roman"/>
                <a:cs typeface="Times New Roman"/>
                <a:sym typeface="Times New Roman"/>
              </a:rPr>
              <a:t>The map loads with the correct geographic view.</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Test Case 2: </a:t>
            </a:r>
            <a:r>
              <a:rPr b="0" i="0" lang="en-US" sz="1600" u="none" cap="none" strike="noStrike">
                <a:solidFill>
                  <a:srgbClr val="000000"/>
                </a:solidFill>
                <a:latin typeface="Times New Roman"/>
                <a:ea typeface="Times New Roman"/>
                <a:cs typeface="Times New Roman"/>
                <a:sym typeface="Times New Roman"/>
              </a:rPr>
              <a:t>Ensure facility markers are placed accurately on the map.</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Result : </a:t>
            </a:r>
            <a:r>
              <a:rPr b="0" i="0" lang="en-US" sz="1600" u="none" cap="none" strike="noStrike">
                <a:solidFill>
                  <a:srgbClr val="000000"/>
                </a:solidFill>
                <a:latin typeface="Times New Roman"/>
                <a:ea typeface="Times New Roman"/>
                <a:cs typeface="Times New Roman"/>
                <a:sym typeface="Times New Roman"/>
              </a:rPr>
              <a:t>Facility markers are placed correctly using coordinates.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Test Case 3: </a:t>
            </a:r>
            <a:r>
              <a:rPr b="0" i="0" lang="en-US" sz="1600" u="none" cap="none" strike="noStrike">
                <a:solidFill>
                  <a:srgbClr val="000000"/>
                </a:solidFill>
                <a:latin typeface="Times New Roman"/>
                <a:ea typeface="Times New Roman"/>
                <a:cs typeface="Times New Roman"/>
                <a:sym typeface="Times New Roman"/>
              </a:rPr>
              <a:t>Verify that the route provides accurate directions.</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Result: </a:t>
            </a:r>
            <a:r>
              <a:rPr b="0" i="0" lang="en-US" sz="1600" u="none" cap="none" strike="noStrike">
                <a:solidFill>
                  <a:srgbClr val="000000"/>
                </a:solidFill>
                <a:latin typeface="Times New Roman"/>
                <a:ea typeface="Times New Roman"/>
                <a:cs typeface="Times New Roman"/>
                <a:sym typeface="Times New Roman"/>
              </a:rPr>
              <a:t>The route provided is correct and accurate</a:t>
            </a:r>
            <a:r>
              <a:rPr b="0" i="0" lang="en-US"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ph type="title"/>
          </p:nvPr>
        </p:nvSpPr>
        <p:spPr>
          <a:xfrm>
            <a:off x="394855" y="26814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Conclusion</a:t>
            </a:r>
            <a:endParaRPr sz="3600"/>
          </a:p>
        </p:txBody>
      </p:sp>
      <p:sp>
        <p:nvSpPr>
          <p:cNvPr id="426" name="Google Shape;426;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 May 2024</a:t>
            </a:r>
            <a:endParaRPr/>
          </a:p>
        </p:txBody>
      </p:sp>
      <p:sp>
        <p:nvSpPr>
          <p:cNvPr id="427" name="Google Shape;427;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428" name="Google Shape;428;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29" name="Google Shape;429;p49"/>
          <p:cNvSpPr txBox="1"/>
          <p:nvPr>
            <p:ph idx="1" type="body"/>
          </p:nvPr>
        </p:nvSpPr>
        <p:spPr>
          <a:xfrm>
            <a:off x="394855" y="1348547"/>
            <a:ext cx="10515600" cy="4351338"/>
          </a:xfrm>
          <a:prstGeom prst="rect">
            <a:avLst/>
          </a:prstGeom>
          <a:noFill/>
          <a:ln>
            <a:noFill/>
          </a:ln>
        </p:spPr>
        <p:txBody>
          <a:bodyPr anchorCtr="0" anchor="t" bIns="45700" lIns="91425" spcFirstLastPara="1" rIns="91425" wrap="square" tIns="45700">
            <a:normAutofit/>
          </a:bodyPr>
          <a:lstStyle/>
          <a:p>
            <a:pPr indent="0" lvl="0" marL="50800" rtl="0" algn="l">
              <a:lnSpc>
                <a:spcPct val="115000"/>
              </a:lnSpc>
              <a:spcBef>
                <a:spcPts val="1000"/>
              </a:spcBef>
              <a:spcAft>
                <a:spcPts val="0"/>
              </a:spcAft>
              <a:buSzPts val="2800"/>
              <a:buNone/>
            </a:pPr>
            <a:r>
              <a:rPr lang="en-US" sz="2000">
                <a:latin typeface="Times New Roman"/>
                <a:ea typeface="Times New Roman"/>
                <a:cs typeface="Times New Roman"/>
                <a:sym typeface="Times New Roman"/>
              </a:rPr>
              <a:t>      </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	The E-Waste Facility Locator (EWFL) project aims to provide a comprehensive, user-friendly platform for locating e-waste disposal and recycling facilities. The EWFL ensures reliability, accuracy, and security across all modules. The UI and GIS functionalities are tested to provide accurate mapping experience. Operational hours updates keep users informed about facility statuses, and the user management module secures user data and manages access rights effectively. Feedback mechanisms, educational resources about E-waste , and providing valuable insights and promoting responsible e-waste disposal. The EWFL platform helps in fostering a sustainable environment by making E-waste disposal more accessible and efficient.</a:t>
            </a:r>
            <a:endParaRPr sz="20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0"/>
          <p:cNvSpPr txBox="1"/>
          <p:nvPr>
            <p:ph type="title"/>
          </p:nvPr>
        </p:nvSpPr>
        <p:spPr>
          <a:xfrm>
            <a:off x="394855" y="26814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a:solidFill>
                  <a:srgbClr val="C00000"/>
                </a:solidFill>
                <a:latin typeface="Times New Roman"/>
                <a:ea typeface="Times New Roman"/>
                <a:cs typeface="Times New Roman"/>
                <a:sym typeface="Times New Roman"/>
              </a:rPr>
              <a:t>Future Work</a:t>
            </a:r>
            <a:endParaRPr sz="4000"/>
          </a:p>
        </p:txBody>
      </p:sp>
      <p:sp>
        <p:nvSpPr>
          <p:cNvPr id="435" name="Google Shape;435;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 May 2024</a:t>
            </a:r>
            <a:endParaRPr/>
          </a:p>
        </p:txBody>
      </p:sp>
      <p:sp>
        <p:nvSpPr>
          <p:cNvPr id="436" name="Google Shape;436;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437" name="Google Shape;437;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8" name="Google Shape;438;p50"/>
          <p:cNvSpPr txBox="1"/>
          <p:nvPr>
            <p:ph idx="1" type="body"/>
          </p:nvPr>
        </p:nvSpPr>
        <p:spPr>
          <a:xfrm>
            <a:off x="615835" y="1799359"/>
            <a:ext cx="10515600" cy="4351338"/>
          </a:xfrm>
          <a:prstGeom prst="rect">
            <a:avLst/>
          </a:prstGeom>
          <a:noFill/>
          <a:ln>
            <a:noFill/>
          </a:ln>
        </p:spPr>
        <p:txBody>
          <a:bodyPr anchorCtr="0" anchor="t" bIns="45700" lIns="91425" spcFirstLastPara="1" rIns="91425" wrap="square" tIns="45700">
            <a:normAutofit/>
          </a:bodyPr>
          <a:lstStyle/>
          <a:p>
            <a:pPr indent="0" lvl="0" marL="50800" rtl="0" algn="l">
              <a:lnSpc>
                <a:spcPct val="90000"/>
              </a:lnSpc>
              <a:spcBef>
                <a:spcPts val="1000"/>
              </a:spcBef>
              <a:spcAft>
                <a:spcPts val="0"/>
              </a:spcAft>
              <a:buSzPts val="3636"/>
              <a:buNone/>
            </a:pPr>
            <a:r>
              <a:rPr lang="en-US" sz="2000">
                <a:latin typeface="Times New Roman"/>
                <a:ea typeface="Times New Roman"/>
                <a:cs typeface="Times New Roman"/>
                <a:sym typeface="Times New Roman"/>
              </a:rPr>
              <a:t>	As the E-Waste Facility Locator (EWFL) continues to develop and improve, several future enhancements can be implemented to further increase its functionality, user experience, and impact on environmental sustainability.</a:t>
            </a:r>
            <a:endParaRPr sz="2000">
              <a:latin typeface="Times New Roman"/>
              <a:ea typeface="Times New Roman"/>
              <a:cs typeface="Times New Roman"/>
              <a:sym typeface="Times New Roman"/>
            </a:endParaRPr>
          </a:p>
          <a:p>
            <a:pPr indent="0" lvl="0" marL="50800" rtl="0" algn="l">
              <a:lnSpc>
                <a:spcPct val="90000"/>
              </a:lnSpc>
              <a:spcBef>
                <a:spcPts val="1000"/>
              </a:spcBef>
              <a:spcAft>
                <a:spcPts val="0"/>
              </a:spcAft>
              <a:buSzPts val="3636"/>
              <a:buNone/>
            </a:pPr>
            <a:r>
              <a:rPr lang="en-US" sz="2000">
                <a:latin typeface="Times New Roman"/>
                <a:ea typeface="Times New Roman"/>
                <a:cs typeface="Times New Roman"/>
                <a:sym typeface="Times New Roman"/>
              </a:rPr>
              <a:t>	 Expanding the search and filtering options to include more specific criteria such as types of e-waste, facility certifications, and additional services offered (e.g., pickup services, data destruction) can provide users with more helpful results.</a:t>
            </a:r>
            <a:endParaRPr sz="2000">
              <a:latin typeface="Times New Roman"/>
              <a:ea typeface="Times New Roman"/>
              <a:cs typeface="Times New Roman"/>
              <a:sym typeface="Times New Roman"/>
            </a:endParaRPr>
          </a:p>
          <a:p>
            <a:pPr indent="0" lvl="0" marL="50800" rtl="0" algn="l">
              <a:lnSpc>
                <a:spcPct val="90000"/>
              </a:lnSpc>
              <a:spcBef>
                <a:spcPts val="1000"/>
              </a:spcBef>
              <a:spcAft>
                <a:spcPts val="0"/>
              </a:spcAft>
              <a:buSzPts val="3636"/>
              <a:buNone/>
            </a:pPr>
            <a:r>
              <a:rPr lang="en-US" sz="2000">
                <a:latin typeface="Times New Roman"/>
                <a:ea typeface="Times New Roman"/>
                <a:cs typeface="Times New Roman"/>
                <a:sym typeface="Times New Roman"/>
              </a:rPr>
              <a:t>	Developing a dedicated mobile app for both iOS and Android platforms can improve accessibility and convenience for users, allowing them to locate e-waste facilities on the go and receive real-time notifications.</a:t>
            </a:r>
            <a:endParaRPr sz="2000">
              <a:latin typeface="Times New Roman"/>
              <a:ea typeface="Times New Roman"/>
              <a:cs typeface="Times New Roman"/>
              <a:sym typeface="Times New Roman"/>
            </a:endParaRPr>
          </a:p>
          <a:p>
            <a:pPr indent="0" lvl="0" marL="50800" rtl="0" algn="l">
              <a:lnSpc>
                <a:spcPct val="90000"/>
              </a:lnSpc>
              <a:spcBef>
                <a:spcPts val="1000"/>
              </a:spcBef>
              <a:spcAft>
                <a:spcPts val="0"/>
              </a:spcAft>
              <a:buSzPts val="3636"/>
              <a:buNone/>
            </a:pPr>
            <a:r>
              <a:rPr lang="en-US" sz="2000">
                <a:latin typeface="Times New Roman"/>
                <a:ea typeface="Times New Roman"/>
                <a:cs typeface="Times New Roman"/>
                <a:sym typeface="Times New Roman"/>
              </a:rPr>
              <a:t>	Collaborating with electronics manufacturers and retailers to include E-waste facility information directly in their product packaging or customer support can raise awareness and increase the usage of the platform.</a:t>
            </a:r>
            <a:endParaRPr sz="2000">
              <a:latin typeface="Times New Roman"/>
              <a:ea typeface="Times New Roman"/>
              <a:cs typeface="Times New Roman"/>
              <a:sym typeface="Times New Roman"/>
            </a:endParaRPr>
          </a:p>
          <a:p>
            <a:pPr indent="0" lvl="0" marL="50800" rtl="0" algn="l">
              <a:lnSpc>
                <a:spcPct val="90000"/>
              </a:lnSpc>
              <a:spcBef>
                <a:spcPts val="1000"/>
              </a:spcBef>
              <a:spcAft>
                <a:spcPts val="0"/>
              </a:spcAft>
              <a:buSzPts val="3818"/>
              <a:buNone/>
            </a:pPr>
            <a:r>
              <a:rPr lang="en-US" sz="2100">
                <a:latin typeface="Times New Roman"/>
                <a:ea typeface="Times New Roman"/>
                <a:cs typeface="Times New Roman"/>
                <a:sym typeface="Times New Roman"/>
              </a:rPr>
              <a:t>.</a:t>
            </a:r>
            <a:endParaRPr sz="21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1"/>
          <p:cNvSpPr txBox="1"/>
          <p:nvPr>
            <p:ph type="title"/>
          </p:nvPr>
        </p:nvSpPr>
        <p:spPr>
          <a:xfrm>
            <a:off x="308113" y="235917"/>
            <a:ext cx="1116495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solidFill>
                  <a:srgbClr val="C00000"/>
                </a:solidFill>
              </a:rPr>
              <a:t>GitHub Repository Link</a:t>
            </a:r>
            <a:endParaRPr/>
          </a:p>
        </p:txBody>
      </p:sp>
      <p:sp>
        <p:nvSpPr>
          <p:cNvPr id="444" name="Google Shape;44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 May 2024</a:t>
            </a:r>
            <a:endParaRPr/>
          </a:p>
        </p:txBody>
      </p:sp>
      <p:sp>
        <p:nvSpPr>
          <p:cNvPr id="445" name="Google Shape;44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446" name="Google Shape;44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47" name="Google Shape;447;p51"/>
          <p:cNvPicPr preferRelativeResize="0"/>
          <p:nvPr/>
        </p:nvPicPr>
        <p:blipFill rotWithShape="1">
          <a:blip r:embed="rId3">
            <a:alphaModFix/>
          </a:blip>
          <a:srcRect b="0" l="0" r="0" t="0"/>
          <a:stretch/>
        </p:blipFill>
        <p:spPr>
          <a:xfrm>
            <a:off x="1851762" y="2148063"/>
            <a:ext cx="6758838" cy="3621704"/>
          </a:xfrm>
          <a:prstGeom prst="rect">
            <a:avLst/>
          </a:prstGeom>
          <a:noFill/>
          <a:ln>
            <a:noFill/>
          </a:ln>
        </p:spPr>
      </p:pic>
      <p:sp>
        <p:nvSpPr>
          <p:cNvPr id="448" name="Google Shape;448;p51"/>
          <p:cNvSpPr txBox="1"/>
          <p:nvPr/>
        </p:nvSpPr>
        <p:spPr>
          <a:xfrm>
            <a:off x="774357" y="1664543"/>
            <a:ext cx="61948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Repository Link: </a:t>
            </a:r>
            <a:r>
              <a:rPr b="0" i="0" lang="en-US" sz="1400" u="none" cap="none" strike="noStrike">
                <a:solidFill>
                  <a:srgbClr val="000000"/>
                </a:solidFill>
                <a:latin typeface="Times New Roman"/>
                <a:ea typeface="Times New Roman"/>
                <a:cs typeface="Times New Roman"/>
                <a:sym typeface="Times New Roman"/>
              </a:rPr>
              <a:t>https://github.com/SehnaazIbrahim/EWasteLocator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 May 2024</a:t>
            </a:r>
            <a:endParaRPr/>
          </a:p>
        </p:txBody>
      </p:sp>
      <p:sp>
        <p:nvSpPr>
          <p:cNvPr id="181" name="Google Shape;181;p25"/>
          <p:cNvSpPr txBox="1"/>
          <p:nvPr>
            <p:ph idx="11" type="ftr"/>
          </p:nvPr>
        </p:nvSpPr>
        <p:spPr>
          <a:xfrm>
            <a:off x="3679785" y="6298476"/>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182" name="Google Shape;18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3" name="Google Shape;183;p25"/>
          <p:cNvSpPr txBox="1"/>
          <p:nvPr/>
        </p:nvSpPr>
        <p:spPr>
          <a:xfrm>
            <a:off x="248604" y="312738"/>
            <a:ext cx="7693904" cy="1325563"/>
          </a:xfrm>
          <a:prstGeom prst="rect">
            <a:avLst/>
          </a:prstGeom>
          <a:noFill/>
          <a:ln>
            <a:noFill/>
          </a:ln>
        </p:spPr>
        <p:txBody>
          <a:bodyPr anchorCtr="0" anchor="ctr" bIns="45700" lIns="91425" spcFirstLastPara="1" rIns="91425" wrap="square" tIns="45700">
            <a:normAutofit/>
          </a:bodyPr>
          <a:lstStyle/>
          <a:p>
            <a:pPr indent="0" lvl="0" marL="0" marR="0" rtl="0" algn="just">
              <a:lnSpc>
                <a:spcPct val="90000"/>
              </a:lnSpc>
              <a:spcBef>
                <a:spcPts val="0"/>
              </a:spcBef>
              <a:spcAft>
                <a:spcPts val="0"/>
              </a:spcAft>
              <a:buClr>
                <a:srgbClr val="C00000"/>
              </a:buClr>
              <a:buSzPts val="3200"/>
              <a:buFont typeface="Times New Roman"/>
              <a:buNone/>
            </a:pPr>
            <a:r>
              <a:rPr b="1" i="0" lang="en-US" sz="3200" u="none" cap="none" strike="noStrike">
                <a:solidFill>
                  <a:srgbClr val="C00000"/>
                </a:solidFill>
                <a:latin typeface="Times New Roman"/>
                <a:ea typeface="Times New Roman"/>
                <a:cs typeface="Times New Roman"/>
                <a:sym typeface="Times New Roman"/>
              </a:rPr>
              <a:t>Title</a:t>
            </a:r>
            <a:endParaRPr b="0" i="0" sz="3200" u="none" cap="none" strike="noStrike">
              <a:solidFill>
                <a:srgbClr val="C00000"/>
              </a:solidFill>
              <a:latin typeface="Times New Roman"/>
              <a:ea typeface="Times New Roman"/>
              <a:cs typeface="Times New Roman"/>
              <a:sym typeface="Times New Roman"/>
            </a:endParaRPr>
          </a:p>
        </p:txBody>
      </p:sp>
      <p:sp>
        <p:nvSpPr>
          <p:cNvPr id="184" name="Google Shape;184;p25"/>
          <p:cNvSpPr txBox="1"/>
          <p:nvPr/>
        </p:nvSpPr>
        <p:spPr>
          <a:xfrm>
            <a:off x="248605" y="1203866"/>
            <a:ext cx="11206688" cy="4015833"/>
          </a:xfrm>
          <a:prstGeom prst="rect">
            <a:avLst/>
          </a:prstGeom>
          <a:no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chemeClr val="dk1"/>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chemeClr val="dk1"/>
              </a:buClr>
              <a:buSzPts val="2400"/>
              <a:buFont typeface="Arial"/>
              <a:buNone/>
            </a:pPr>
            <a:br>
              <a:rPr b="1" lang="en-US" sz="2400">
                <a:solidFill>
                  <a:schemeClr val="dk1"/>
                </a:solidFill>
                <a:latin typeface="Times New Roman"/>
                <a:ea typeface="Times New Roman"/>
                <a:cs typeface="Times New Roman"/>
                <a:sym typeface="Times New Roman"/>
              </a:rPr>
            </a:br>
            <a:r>
              <a:rPr b="1" lang="en-US" sz="2400">
                <a:solidFill>
                  <a:schemeClr val="dk1"/>
                </a:solidFill>
                <a:latin typeface="Times New Roman"/>
                <a:ea typeface="Times New Roman"/>
                <a:cs typeface="Times New Roman"/>
                <a:sym typeface="Times New Roman"/>
              </a:rPr>
              <a:t>Title : A Geographical Information System For E-Waste Facility Locator.</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Domain: </a:t>
            </a:r>
            <a:r>
              <a:rPr b="0" i="0" lang="en-US" sz="2400" u="none" cap="none" strike="noStrike">
                <a:solidFill>
                  <a:srgbClr val="000000"/>
                </a:solidFill>
                <a:latin typeface="Times New Roman"/>
                <a:ea typeface="Times New Roman"/>
                <a:cs typeface="Times New Roman"/>
                <a:sym typeface="Times New Roman"/>
              </a:rPr>
              <a:t>Ministry of Environment</a:t>
            </a:r>
            <a:endParaRPr b="0" i="0" sz="2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chemeClr val="dk1"/>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chemeClr val="dk1"/>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2"/>
          <p:cNvSpPr txBox="1"/>
          <p:nvPr>
            <p:ph type="title"/>
          </p:nvPr>
        </p:nvSpPr>
        <p:spPr>
          <a:xfrm>
            <a:off x="188843" y="216038"/>
            <a:ext cx="1116495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solidFill>
                  <a:srgbClr val="C00000"/>
                </a:solidFill>
              </a:rPr>
              <a:t>Conference Certificate(s)</a:t>
            </a:r>
            <a:endParaRPr/>
          </a:p>
        </p:txBody>
      </p:sp>
      <p:sp>
        <p:nvSpPr>
          <p:cNvPr id="454" name="Google Shape;454;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 May 2024</a:t>
            </a:r>
            <a:endParaRPr/>
          </a:p>
        </p:txBody>
      </p:sp>
      <p:sp>
        <p:nvSpPr>
          <p:cNvPr id="455" name="Google Shape;455;p52"/>
          <p:cNvSpPr txBox="1"/>
          <p:nvPr>
            <p:ph idx="11" type="ftr"/>
          </p:nvPr>
        </p:nvSpPr>
        <p:spPr>
          <a:xfrm>
            <a:off x="380794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456" name="Google Shape;456;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57" name="Google Shape;457;p52"/>
          <p:cNvPicPr preferRelativeResize="0"/>
          <p:nvPr/>
        </p:nvPicPr>
        <p:blipFill rotWithShape="1">
          <a:blip r:embed="rId3">
            <a:alphaModFix/>
          </a:blip>
          <a:srcRect b="0" l="0" r="0" t="0"/>
          <a:stretch/>
        </p:blipFill>
        <p:spPr>
          <a:xfrm>
            <a:off x="2209800" y="1541601"/>
            <a:ext cx="6796217" cy="4044778"/>
          </a:xfrm>
          <a:prstGeom prst="rect">
            <a:avLst/>
          </a:prstGeom>
          <a:noFill/>
          <a:ln>
            <a:noFill/>
          </a:ln>
        </p:spPr>
      </p:pic>
      <p:sp>
        <p:nvSpPr>
          <p:cNvPr id="458" name="Google Shape;458;p52"/>
          <p:cNvSpPr txBox="1"/>
          <p:nvPr/>
        </p:nvSpPr>
        <p:spPr>
          <a:xfrm>
            <a:off x="4497859" y="5663587"/>
            <a:ext cx="292443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717822S134- NAVEENA 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3"/>
          <p:cNvSpPr txBox="1"/>
          <p:nvPr>
            <p:ph type="title"/>
          </p:nvPr>
        </p:nvSpPr>
        <p:spPr>
          <a:xfrm>
            <a:off x="188843" y="216038"/>
            <a:ext cx="1116495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solidFill>
                  <a:srgbClr val="C00000"/>
                </a:solidFill>
              </a:rPr>
              <a:t>Conference Certificate(s)</a:t>
            </a:r>
            <a:endParaRPr/>
          </a:p>
        </p:txBody>
      </p:sp>
      <p:sp>
        <p:nvSpPr>
          <p:cNvPr id="464" name="Google Shape;46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 May 2024</a:t>
            </a:r>
            <a:endParaRPr/>
          </a:p>
        </p:txBody>
      </p:sp>
      <p:sp>
        <p:nvSpPr>
          <p:cNvPr id="465" name="Google Shape;465;p53"/>
          <p:cNvSpPr txBox="1"/>
          <p:nvPr>
            <p:ph idx="11" type="ftr"/>
          </p:nvPr>
        </p:nvSpPr>
        <p:spPr>
          <a:xfrm>
            <a:off x="380794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466" name="Google Shape;466;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67" name="Google Shape;467;p53"/>
          <p:cNvPicPr preferRelativeResize="0"/>
          <p:nvPr/>
        </p:nvPicPr>
        <p:blipFill rotWithShape="1">
          <a:blip r:embed="rId3">
            <a:alphaModFix/>
          </a:blip>
          <a:srcRect b="0" l="0" r="0" t="0"/>
          <a:stretch/>
        </p:blipFill>
        <p:spPr>
          <a:xfrm>
            <a:off x="2209800" y="1702023"/>
            <a:ext cx="6668998" cy="3912714"/>
          </a:xfrm>
          <a:prstGeom prst="rect">
            <a:avLst/>
          </a:prstGeom>
          <a:noFill/>
          <a:ln>
            <a:noFill/>
          </a:ln>
        </p:spPr>
      </p:pic>
      <p:sp>
        <p:nvSpPr>
          <p:cNvPr id="468" name="Google Shape;468;p53"/>
          <p:cNvSpPr txBox="1"/>
          <p:nvPr/>
        </p:nvSpPr>
        <p:spPr>
          <a:xfrm>
            <a:off x="4250726" y="5831655"/>
            <a:ext cx="23807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  717822S146- SEHNAAZ I 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4"/>
          <p:cNvSpPr txBox="1"/>
          <p:nvPr>
            <p:ph type="title"/>
          </p:nvPr>
        </p:nvSpPr>
        <p:spPr>
          <a:xfrm>
            <a:off x="188843" y="216038"/>
            <a:ext cx="1116495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solidFill>
                  <a:srgbClr val="C00000"/>
                </a:solidFill>
              </a:rPr>
              <a:t>Conference Certificate(s)</a:t>
            </a:r>
            <a:endParaRPr/>
          </a:p>
        </p:txBody>
      </p:sp>
      <p:sp>
        <p:nvSpPr>
          <p:cNvPr id="474" name="Google Shape;474;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 May 2024</a:t>
            </a:r>
            <a:endParaRPr/>
          </a:p>
        </p:txBody>
      </p:sp>
      <p:sp>
        <p:nvSpPr>
          <p:cNvPr id="475" name="Google Shape;475;p54"/>
          <p:cNvSpPr txBox="1"/>
          <p:nvPr>
            <p:ph idx="11" type="ftr"/>
          </p:nvPr>
        </p:nvSpPr>
        <p:spPr>
          <a:xfrm>
            <a:off x="380794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476" name="Google Shape;476;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77" name="Google Shape;477;p54"/>
          <p:cNvPicPr preferRelativeResize="0"/>
          <p:nvPr/>
        </p:nvPicPr>
        <p:blipFill rotWithShape="1">
          <a:blip r:embed="rId3">
            <a:alphaModFix/>
          </a:blip>
          <a:srcRect b="0" l="0" r="0" t="0"/>
          <a:stretch/>
        </p:blipFill>
        <p:spPr>
          <a:xfrm>
            <a:off x="2081591" y="1694068"/>
            <a:ext cx="7094493" cy="3615869"/>
          </a:xfrm>
          <a:prstGeom prst="rect">
            <a:avLst/>
          </a:prstGeom>
          <a:noFill/>
          <a:ln>
            <a:noFill/>
          </a:ln>
        </p:spPr>
      </p:pic>
      <p:sp>
        <p:nvSpPr>
          <p:cNvPr id="478" name="Google Shape;478;p54"/>
          <p:cNvSpPr txBox="1"/>
          <p:nvPr/>
        </p:nvSpPr>
        <p:spPr>
          <a:xfrm>
            <a:off x="4438470" y="5525366"/>
            <a:ext cx="23807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717822S153- SOWMIYA 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0"/>
          <p:cNvSpPr txBox="1"/>
          <p:nvPr>
            <p:ph type="title"/>
          </p:nvPr>
        </p:nvSpPr>
        <p:spPr>
          <a:xfrm>
            <a:off x="393405" y="365125"/>
            <a:ext cx="1096039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400"/>
              <a:buFont typeface="Times New Roman"/>
              <a:buNone/>
            </a:pPr>
            <a:r>
              <a:rPr lang="en-US" sz="2400">
                <a:solidFill>
                  <a:srgbClr val="C00000"/>
                </a:solidFill>
                <a:latin typeface="Times New Roman"/>
                <a:ea typeface="Times New Roman"/>
                <a:cs typeface="Times New Roman"/>
                <a:sym typeface="Times New Roman"/>
              </a:rPr>
              <a:t>REFERENCES</a:t>
            </a:r>
            <a:endParaRPr/>
          </a:p>
        </p:txBody>
      </p:sp>
      <p:sp>
        <p:nvSpPr>
          <p:cNvPr id="484" name="Google Shape;48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485" name="Google Shape;48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486" name="Google Shape;48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87" name="Google Shape;487;p10"/>
          <p:cNvSpPr txBox="1"/>
          <p:nvPr>
            <p:ph idx="1" type="body"/>
          </p:nvPr>
        </p:nvSpPr>
        <p:spPr>
          <a:xfrm>
            <a:off x="533400" y="1465407"/>
            <a:ext cx="1141095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1000"/>
              </a:spcBef>
              <a:spcAft>
                <a:spcPts val="0"/>
              </a:spcAft>
              <a:buSzPct val="100000"/>
              <a:buNone/>
            </a:pPr>
            <a:r>
              <a:rPr b="1" lang="en-US" sz="2200">
                <a:latin typeface="Times New Roman"/>
                <a:ea typeface="Times New Roman"/>
                <a:cs typeface="Times New Roman"/>
                <a:sym typeface="Times New Roman"/>
              </a:rPr>
              <a:t>Book References:</a:t>
            </a:r>
            <a:endParaRPr/>
          </a:p>
          <a:p>
            <a:pPr indent="0" lvl="0" marL="0" rtl="0" algn="l">
              <a:lnSpc>
                <a:spcPct val="150000"/>
              </a:lnSpc>
              <a:spcBef>
                <a:spcPts val="1000"/>
              </a:spcBef>
              <a:spcAft>
                <a:spcPts val="0"/>
              </a:spcAft>
              <a:buSzPct val="235294"/>
              <a:buNone/>
            </a:pPr>
            <a:r>
              <a:rPr lang="en-US" sz="1700">
                <a:latin typeface="Times New Roman"/>
                <a:ea typeface="Times New Roman"/>
                <a:cs typeface="Times New Roman"/>
                <a:sym typeface="Times New Roman"/>
              </a:rPr>
              <a:t>1.Hester, R. E., &amp; Harrison, R. M. (Eds.). (2013). Electronic Waste Management. Royal Society of Chemistry.</a:t>
            </a:r>
            <a:endParaRPr/>
          </a:p>
          <a:p>
            <a:pPr indent="0" lvl="0" marL="0" rtl="0" algn="l">
              <a:lnSpc>
                <a:spcPct val="150000"/>
              </a:lnSpc>
              <a:spcBef>
                <a:spcPts val="1000"/>
              </a:spcBef>
              <a:spcAft>
                <a:spcPts val="0"/>
              </a:spcAft>
              <a:buSzPct val="235294"/>
              <a:buNone/>
            </a:pPr>
            <a:r>
              <a:rPr lang="en-US" sz="1700">
                <a:latin typeface="Times New Roman"/>
                <a:ea typeface="Times New Roman"/>
                <a:cs typeface="Times New Roman"/>
                <a:sym typeface="Times New Roman"/>
              </a:rPr>
              <a:t>2.Goodship, V., &amp; Stevels, A. (Eds.). (2012). Waste Electrical and Electronic Equipment (WEEE) Handbook. Woodhead Publishing.</a:t>
            </a:r>
            <a:endParaRPr/>
          </a:p>
          <a:p>
            <a:pPr indent="0" lvl="0" marL="0" rtl="0" algn="l">
              <a:lnSpc>
                <a:spcPct val="150000"/>
              </a:lnSpc>
              <a:spcBef>
                <a:spcPts val="1000"/>
              </a:spcBef>
              <a:spcAft>
                <a:spcPts val="0"/>
              </a:spcAft>
              <a:buSzPct val="235294"/>
              <a:buNone/>
            </a:pPr>
            <a:r>
              <a:rPr lang="en-US" sz="1700">
                <a:latin typeface="Times New Roman"/>
                <a:ea typeface="Times New Roman"/>
                <a:cs typeface="Times New Roman"/>
                <a:sym typeface="Times New Roman"/>
              </a:rPr>
              <a:t>3.Veit, H. M., &amp; Bernardes, A. M. (2015). Electronic Waste: Recycling Techniques. Springer.</a:t>
            </a:r>
            <a:endParaRPr/>
          </a:p>
          <a:p>
            <a:pPr indent="0" lvl="0" marL="0" rtl="0" algn="l">
              <a:lnSpc>
                <a:spcPct val="150000"/>
              </a:lnSpc>
              <a:spcBef>
                <a:spcPts val="1000"/>
              </a:spcBef>
              <a:spcAft>
                <a:spcPts val="0"/>
              </a:spcAft>
              <a:buSzPct val="235294"/>
              <a:buNone/>
            </a:pPr>
            <a:r>
              <a:rPr lang="en-US" sz="1700">
                <a:latin typeface="Times New Roman"/>
                <a:ea typeface="Times New Roman"/>
                <a:cs typeface="Times New Roman"/>
                <a:sym typeface="Times New Roman"/>
              </a:rPr>
              <a:t>4.Johri, R. (Ed.). (2008). E-Waste: Implications, Regulations, and Management in India and Current Global Best Practices. The Energy and Resources Institute (TERI).</a:t>
            </a:r>
            <a:endParaRPr/>
          </a:p>
          <a:p>
            <a:pPr indent="0" lvl="0" marL="0" rtl="0" algn="l">
              <a:lnSpc>
                <a:spcPct val="150000"/>
              </a:lnSpc>
              <a:spcBef>
                <a:spcPts val="1000"/>
              </a:spcBef>
              <a:spcAft>
                <a:spcPts val="0"/>
              </a:spcAft>
              <a:buSzPct val="181818"/>
              <a:buNone/>
            </a:pPr>
            <a:r>
              <a:rPr b="1" lang="en-US" sz="2200">
                <a:latin typeface="Times New Roman"/>
                <a:ea typeface="Times New Roman"/>
                <a:cs typeface="Times New Roman"/>
                <a:sym typeface="Times New Roman"/>
              </a:rPr>
              <a:t>Web References:</a:t>
            </a:r>
            <a:endParaRPr/>
          </a:p>
          <a:p>
            <a:pPr indent="0" lvl="0" marL="0" rtl="0" algn="l">
              <a:lnSpc>
                <a:spcPct val="150000"/>
              </a:lnSpc>
              <a:spcBef>
                <a:spcPts val="1000"/>
              </a:spcBef>
              <a:spcAft>
                <a:spcPts val="0"/>
              </a:spcAft>
              <a:buSzPct val="200000"/>
              <a:buNone/>
            </a:pPr>
            <a:r>
              <a:rPr lang="en-US" sz="2000">
                <a:latin typeface="Times New Roman"/>
                <a:ea typeface="Times New Roman"/>
                <a:cs typeface="Times New Roman"/>
                <a:sym typeface="Times New Roman"/>
              </a:rPr>
              <a:t>1.Earth911. (n.d.). Recycling Locator. Retrieved from https://search.earth911.com/</a:t>
            </a:r>
            <a:endParaRPr/>
          </a:p>
          <a:p>
            <a:pPr indent="0" lvl="0" marL="0" rtl="0" algn="l">
              <a:lnSpc>
                <a:spcPct val="150000"/>
              </a:lnSpc>
              <a:spcBef>
                <a:spcPts val="1000"/>
              </a:spcBef>
              <a:spcAft>
                <a:spcPts val="0"/>
              </a:spcAft>
              <a:buSzPct val="200000"/>
              <a:buNone/>
            </a:pPr>
            <a:r>
              <a:rPr lang="en-US" sz="2000">
                <a:latin typeface="Times New Roman"/>
                <a:ea typeface="Times New Roman"/>
                <a:cs typeface="Times New Roman"/>
                <a:sym typeface="Times New Roman"/>
              </a:rPr>
              <a:t>2.e-Stewards. (n.d.). Find a Recycler. Retrieved from https://www.e-stewards.org/find-a-recycler/</a:t>
            </a:r>
            <a:endParaRPr/>
          </a:p>
          <a:p>
            <a:pPr indent="0" lvl="0" marL="0" rtl="0" algn="l">
              <a:lnSpc>
                <a:spcPct val="150000"/>
              </a:lnSpc>
              <a:spcBef>
                <a:spcPts val="1000"/>
              </a:spcBef>
              <a:spcAft>
                <a:spcPts val="0"/>
              </a:spcAft>
              <a:buSzPct val="200000"/>
              <a:buNone/>
            </a:pPr>
            <a:r>
              <a:rPr lang="en-US" sz="2000">
                <a:latin typeface="Times New Roman"/>
                <a:ea typeface="Times New Roman"/>
                <a:cs typeface="Times New Roman"/>
                <a:sym typeface="Times New Roman"/>
              </a:rPr>
              <a:t>3.Sustainable Electronics Recycling International (SERI). (n.d.). R2 Certified Facilities Locator. Retrieved from https://sustainableelectronics.org/recyclers/</a:t>
            </a:r>
            <a:endParaRPr/>
          </a:p>
          <a:p>
            <a:pPr indent="0" lvl="0" marL="0" rtl="0" algn="l">
              <a:lnSpc>
                <a:spcPct val="150000"/>
              </a:lnSpc>
              <a:spcBef>
                <a:spcPts val="1000"/>
              </a:spcBef>
              <a:spcAft>
                <a:spcPts val="0"/>
              </a:spcAft>
              <a:buSzPct val="200000"/>
              <a:buNone/>
            </a:pPr>
            <a:r>
              <a:rPr lang="en-US" sz="2000">
                <a:latin typeface="Times New Roman"/>
                <a:ea typeface="Times New Roman"/>
                <a:cs typeface="Times New Roman"/>
                <a:sym typeface="Times New Roman"/>
              </a:rPr>
              <a:t>4.Call2Recycle. (n.d.). Recycling Locator. Retrieved from https://www.call2recycle.org/locator/</a:t>
            </a:r>
            <a:endParaRPr/>
          </a:p>
          <a:p>
            <a:pPr indent="-22860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1"/>
          <p:cNvSpPr txBox="1"/>
          <p:nvPr>
            <p:ph idx="1" type="body"/>
          </p:nvPr>
        </p:nvSpPr>
        <p:spPr>
          <a:xfrm>
            <a:off x="522143" y="2608118"/>
            <a:ext cx="10515600" cy="1233054"/>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90000"/>
              </a:lnSpc>
              <a:spcBef>
                <a:spcPts val="0"/>
              </a:spcBef>
              <a:spcAft>
                <a:spcPts val="0"/>
              </a:spcAft>
              <a:buClr>
                <a:schemeClr val="dk1"/>
              </a:buClr>
              <a:buSzPct val="100000"/>
              <a:buNone/>
            </a:pPr>
            <a:r>
              <a:t/>
            </a:r>
            <a:endParaRPr b="1" sz="6000">
              <a:solidFill>
                <a:srgbClr val="C00000"/>
              </a:solidFill>
            </a:endParaRPr>
          </a:p>
          <a:p>
            <a:pPr indent="0" lvl="0" marL="0" rtl="0" algn="ctr">
              <a:lnSpc>
                <a:spcPct val="90000"/>
              </a:lnSpc>
              <a:spcBef>
                <a:spcPts val="1000"/>
              </a:spcBef>
              <a:spcAft>
                <a:spcPts val="0"/>
              </a:spcAft>
              <a:buClr>
                <a:srgbClr val="C00000"/>
              </a:buClr>
              <a:buSzPct val="100000"/>
              <a:buNone/>
            </a:pPr>
            <a:r>
              <a:rPr b="1" lang="en-US" sz="6000">
                <a:solidFill>
                  <a:srgbClr val="C00000"/>
                </a:solidFill>
              </a:rPr>
              <a:t>Thank you</a:t>
            </a:r>
            <a:endParaRPr/>
          </a:p>
        </p:txBody>
      </p:sp>
      <p:sp>
        <p:nvSpPr>
          <p:cNvPr id="493" name="Google Shape;49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494" name="Google Shape;49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495" name="Google Shape;49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e329e62b83_0_7"/>
          <p:cNvSpPr txBox="1"/>
          <p:nvPr>
            <p:ph type="title"/>
          </p:nvPr>
        </p:nvSpPr>
        <p:spPr>
          <a:xfrm>
            <a:off x="244549" y="276367"/>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Font typeface="Times New Roman"/>
              <a:buNone/>
            </a:pPr>
            <a:r>
              <a:rPr lang="en-US">
                <a:solidFill>
                  <a:srgbClr val="C00000"/>
                </a:solidFill>
                <a:latin typeface="Times New Roman"/>
                <a:ea typeface="Times New Roman"/>
                <a:cs typeface="Times New Roman"/>
                <a:sym typeface="Times New Roman"/>
              </a:rPr>
              <a:t>Problem Identification</a:t>
            </a:r>
            <a:endParaRPr sz="3600">
              <a:latin typeface="Times New Roman"/>
              <a:ea typeface="Times New Roman"/>
              <a:cs typeface="Times New Roman"/>
              <a:sym typeface="Times New Roman"/>
            </a:endParaRPr>
          </a:p>
        </p:txBody>
      </p:sp>
      <p:sp>
        <p:nvSpPr>
          <p:cNvPr id="190" name="Google Shape;190;g2e329e62b83_0_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191" name="Google Shape;191;g2e329e62b83_0_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92" name="Google Shape;192;g2e329e62b83_0_7"/>
          <p:cNvSpPr txBox="1"/>
          <p:nvPr>
            <p:ph idx="1" type="body"/>
          </p:nvPr>
        </p:nvSpPr>
        <p:spPr>
          <a:xfrm>
            <a:off x="372140" y="1360967"/>
            <a:ext cx="10854000" cy="4869600"/>
          </a:xfrm>
          <a:prstGeom prst="rect">
            <a:avLst/>
          </a:prstGeom>
          <a:noFill/>
          <a:ln>
            <a:noFill/>
          </a:ln>
        </p:spPr>
        <p:txBody>
          <a:bodyPr anchorCtr="0" anchor="t" bIns="45700" lIns="91425" spcFirstLastPara="1" rIns="91425" wrap="square" tIns="45700">
            <a:normAutofit/>
          </a:bodyPr>
          <a:lstStyle/>
          <a:p>
            <a:pPr indent="0" lvl="0" marL="50800" rtl="0" algn="l">
              <a:lnSpc>
                <a:spcPct val="150000"/>
              </a:lnSpc>
              <a:spcBef>
                <a:spcPts val="200"/>
              </a:spcBef>
              <a:spcAft>
                <a:spcPts val="0"/>
              </a:spcAft>
              <a:buSzPts val="3027"/>
              <a:buNone/>
            </a:pPr>
            <a:r>
              <a:rPr b="1" lang="en-US" sz="2400">
                <a:solidFill>
                  <a:srgbClr val="002060"/>
                </a:solidFill>
                <a:latin typeface="Times New Roman"/>
                <a:ea typeface="Times New Roman"/>
                <a:cs typeface="Times New Roman"/>
                <a:sym typeface="Times New Roman"/>
              </a:rPr>
              <a:t>Source	 	               :  </a:t>
            </a:r>
            <a:r>
              <a:rPr lang="en-US" sz="2400">
                <a:solidFill>
                  <a:schemeClr val="dk1"/>
                </a:solidFill>
                <a:latin typeface="Times New Roman"/>
                <a:ea typeface="Times New Roman"/>
                <a:cs typeface="Times New Roman"/>
                <a:sym typeface="Times New Roman"/>
              </a:rPr>
              <a:t>Smart India Hackathon</a:t>
            </a:r>
            <a:endParaRPr/>
          </a:p>
          <a:p>
            <a:pPr indent="0" lvl="0" marL="50800" rtl="0" algn="l">
              <a:lnSpc>
                <a:spcPct val="150000"/>
              </a:lnSpc>
              <a:spcBef>
                <a:spcPts val="200"/>
              </a:spcBef>
              <a:spcAft>
                <a:spcPts val="0"/>
              </a:spcAft>
              <a:buSzPts val="3027"/>
              <a:buNone/>
            </a:pPr>
            <a:r>
              <a:rPr b="1" lang="en-US" sz="2400">
                <a:solidFill>
                  <a:srgbClr val="002060"/>
                </a:solidFill>
                <a:latin typeface="Times New Roman"/>
                <a:ea typeface="Times New Roman"/>
                <a:cs typeface="Times New Roman"/>
                <a:sym typeface="Times New Roman"/>
              </a:rPr>
              <a:t>Problem Statement ID  :  </a:t>
            </a:r>
            <a:r>
              <a:rPr lang="en-US" sz="2400">
                <a:solidFill>
                  <a:schemeClr val="dk1"/>
                </a:solidFill>
                <a:latin typeface="Times New Roman"/>
                <a:ea typeface="Times New Roman"/>
                <a:cs typeface="Times New Roman"/>
                <a:sym typeface="Times New Roman"/>
              </a:rPr>
              <a:t>13</a:t>
            </a:r>
            <a:r>
              <a:rPr lang="en-US" sz="2400">
                <a:latin typeface="Times New Roman"/>
                <a:ea typeface="Times New Roman"/>
                <a:cs typeface="Times New Roman"/>
                <a:sym typeface="Times New Roman"/>
              </a:rPr>
              <a:t>92</a:t>
            </a:r>
            <a:endParaRPr/>
          </a:p>
          <a:p>
            <a:pPr indent="0" lvl="0" marL="50800" rtl="0" algn="just">
              <a:lnSpc>
                <a:spcPct val="150000"/>
              </a:lnSpc>
              <a:spcBef>
                <a:spcPts val="200"/>
              </a:spcBef>
              <a:spcAft>
                <a:spcPts val="0"/>
              </a:spcAft>
              <a:buSzPts val="3027"/>
              <a:buNone/>
            </a:pPr>
            <a:r>
              <a:rPr b="1" lang="en-US" sz="2400">
                <a:solidFill>
                  <a:srgbClr val="002060"/>
                </a:solidFill>
                <a:latin typeface="Times New Roman"/>
                <a:ea typeface="Times New Roman"/>
                <a:cs typeface="Times New Roman"/>
                <a:sym typeface="Times New Roman"/>
              </a:rPr>
              <a:t>Description	       	  : </a:t>
            </a:r>
            <a:r>
              <a:rPr lang="en-US" sz="1700">
                <a:solidFill>
                  <a:srgbClr val="212529"/>
                </a:solidFill>
              </a:rPr>
              <a:t>Website that tells you the location of the nearest e-waste collection and recycling facility. Offers educational pop-ups on the harmful components of your e-waste and their effects on the environment and human health if not disposed correctly. There could be an option to input the model of your old device and earn credit points relative to the amount of precious metals recovered from the device if disposed correctly.</a:t>
            </a:r>
            <a:endParaRPr sz="3100">
              <a:solidFill>
                <a:schemeClr val="dk1"/>
              </a:solidFill>
              <a:latin typeface="Times New Roman"/>
              <a:ea typeface="Times New Roman"/>
              <a:cs typeface="Times New Roman"/>
              <a:sym typeface="Times New Roman"/>
            </a:endParaRPr>
          </a:p>
          <a:p>
            <a:pPr indent="0" lvl="0" marL="50800" rtl="0" algn="l">
              <a:lnSpc>
                <a:spcPct val="150000"/>
              </a:lnSpc>
              <a:spcBef>
                <a:spcPts val="200"/>
              </a:spcBef>
              <a:spcAft>
                <a:spcPts val="0"/>
              </a:spcAft>
              <a:buSzPts val="3027"/>
              <a:buNone/>
            </a:pPr>
            <a:r>
              <a:rPr b="1" lang="en-US" sz="2400">
                <a:solidFill>
                  <a:srgbClr val="002060"/>
                </a:solidFill>
                <a:latin typeface="Times New Roman"/>
                <a:ea typeface="Times New Roman"/>
                <a:cs typeface="Times New Roman"/>
                <a:sym typeface="Times New Roman"/>
              </a:rPr>
              <a:t>Domain     		  : Ministry of Environment</a:t>
            </a:r>
            <a:endParaRPr sz="2500"/>
          </a:p>
        </p:txBody>
      </p:sp>
      <p:sp>
        <p:nvSpPr>
          <p:cNvPr id="193" name="Google Shape;193;g2e329e62b83_0_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06 June 2024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244549" y="27636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Font typeface="Times New Roman"/>
              <a:buNone/>
            </a:pPr>
            <a:r>
              <a:rPr lang="en-US">
                <a:solidFill>
                  <a:srgbClr val="C00000"/>
                </a:solidFill>
                <a:latin typeface="Times New Roman"/>
                <a:ea typeface="Times New Roman"/>
                <a:cs typeface="Times New Roman"/>
                <a:sym typeface="Times New Roman"/>
              </a:rPr>
              <a:t>Problem Identification</a:t>
            </a:r>
            <a:endParaRPr sz="3600">
              <a:latin typeface="Times New Roman"/>
              <a:ea typeface="Times New Roman"/>
              <a:cs typeface="Times New Roman"/>
              <a:sym typeface="Times New Roman"/>
            </a:endParaRPr>
          </a:p>
        </p:txBody>
      </p:sp>
      <p:sp>
        <p:nvSpPr>
          <p:cNvPr id="199" name="Google Shape;199;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 May 2024</a:t>
            </a:r>
            <a:endParaRPr/>
          </a:p>
        </p:txBody>
      </p:sp>
      <p:sp>
        <p:nvSpPr>
          <p:cNvPr id="200" name="Google Shape;20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201" name="Google Shape;20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2" name="Google Shape;202;p26"/>
          <p:cNvSpPr txBox="1"/>
          <p:nvPr>
            <p:ph idx="1" type="body"/>
          </p:nvPr>
        </p:nvSpPr>
        <p:spPr>
          <a:xfrm>
            <a:off x="371475" y="1360488"/>
            <a:ext cx="10855325" cy="512127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1000"/>
              </a:spcBef>
              <a:spcAft>
                <a:spcPts val="0"/>
              </a:spcAft>
              <a:buClr>
                <a:srgbClr val="000000"/>
              </a:buClr>
              <a:buSzPts val="2800"/>
              <a:buFont typeface="Arial"/>
              <a:buChar char="•"/>
            </a:pPr>
            <a:r>
              <a:rPr lang="en-US">
                <a:solidFill>
                  <a:srgbClr val="000000"/>
                </a:solidFill>
                <a:latin typeface="Times New Roman"/>
                <a:ea typeface="Times New Roman"/>
                <a:cs typeface="Times New Roman"/>
                <a:sym typeface="Times New Roman"/>
              </a:rPr>
              <a:t>Technological advancement has made our lives better, it has also given rise to a critical issue called electronic waste, or e-waste.</a:t>
            </a:r>
            <a:endParaRPr/>
          </a:p>
          <a:p>
            <a:pPr indent="-342900" lvl="0" marL="342900" rtl="0" algn="l">
              <a:lnSpc>
                <a:spcPct val="90000"/>
              </a:lnSpc>
              <a:spcBef>
                <a:spcPts val="1000"/>
              </a:spcBef>
              <a:spcAft>
                <a:spcPts val="0"/>
              </a:spcAft>
              <a:buClr>
                <a:srgbClr val="000000"/>
              </a:buClr>
              <a:buSzPts val="2800"/>
              <a:buFont typeface="Arial"/>
              <a:buChar char="•"/>
            </a:pPr>
            <a:r>
              <a:rPr lang="en-US">
                <a:solidFill>
                  <a:srgbClr val="000000"/>
                </a:solidFill>
                <a:latin typeface="Times New Roman"/>
                <a:ea typeface="Times New Roman"/>
                <a:cs typeface="Times New Roman"/>
                <a:sym typeface="Times New Roman"/>
              </a:rPr>
              <a:t>E-waste, which includes old or broken electronics, is hazardous to both the environment and people's health.</a:t>
            </a:r>
            <a:endParaRPr/>
          </a:p>
          <a:p>
            <a:pPr indent="-342900" lvl="0" marL="342900" rtl="0" algn="l">
              <a:lnSpc>
                <a:spcPct val="90000"/>
              </a:lnSpc>
              <a:spcBef>
                <a:spcPts val="1000"/>
              </a:spcBef>
              <a:spcAft>
                <a:spcPts val="0"/>
              </a:spcAft>
              <a:buClr>
                <a:srgbClr val="000000"/>
              </a:buClr>
              <a:buSzPts val="2800"/>
              <a:buFont typeface="Arial"/>
              <a:buChar char="•"/>
            </a:pPr>
            <a:r>
              <a:rPr lang="en-US">
                <a:solidFill>
                  <a:srgbClr val="000000"/>
                </a:solidFill>
                <a:latin typeface="Times New Roman"/>
                <a:ea typeface="Times New Roman"/>
                <a:cs typeface="Times New Roman"/>
                <a:sym typeface="Times New Roman"/>
              </a:rPr>
              <a:t>E-waste improperly disposed of can cause pollution, exposure to hazardous materials, and long-lasting ecological harm.</a:t>
            </a:r>
            <a:endParaRPr>
              <a:solidFill>
                <a:srgbClr val="000000"/>
              </a:solidFill>
              <a:latin typeface="Times New Roman"/>
              <a:ea typeface="Times New Roman"/>
              <a:cs typeface="Times New Roman"/>
              <a:sym typeface="Times New Roman"/>
            </a:endParaRPr>
          </a:p>
          <a:p>
            <a:pPr indent="-342900" lvl="0" marL="342900" rtl="0" algn="l">
              <a:lnSpc>
                <a:spcPct val="90000"/>
              </a:lnSpc>
              <a:spcBef>
                <a:spcPts val="1000"/>
              </a:spcBef>
              <a:spcAft>
                <a:spcPts val="0"/>
              </a:spcAft>
              <a:buClr>
                <a:srgbClr val="000000"/>
              </a:buClr>
              <a:buSzPts val="2800"/>
              <a:buFont typeface="Arial"/>
              <a:buChar char="•"/>
            </a:pPr>
            <a:r>
              <a:rPr lang="en-US">
                <a:solidFill>
                  <a:srgbClr val="000000"/>
                </a:solidFill>
                <a:latin typeface="Times New Roman"/>
                <a:ea typeface="Times New Roman"/>
                <a:cs typeface="Times New Roman"/>
                <a:sym typeface="Times New Roman"/>
              </a:rPr>
              <a:t>The significance of this challenge increases as electronic devices become more pervasive in our lives.</a:t>
            </a:r>
            <a:endParaRPr/>
          </a:p>
          <a:p>
            <a:pPr indent="-228600" lvl="0" marL="457200" rtl="0" algn="just">
              <a:lnSpc>
                <a:spcPct val="100000"/>
              </a:lnSpc>
              <a:spcBef>
                <a:spcPts val="1000"/>
              </a:spcBef>
              <a:spcAft>
                <a:spcPts val="0"/>
              </a:spcAft>
              <a:buSzPts val="2800"/>
              <a:buNone/>
            </a:pPr>
            <a:r>
              <a:t/>
            </a:r>
            <a:endParaRPr sz="20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244549" y="23661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Font typeface="Times New Roman"/>
              <a:buNone/>
            </a:pPr>
            <a:r>
              <a:rPr lang="en-US">
                <a:solidFill>
                  <a:srgbClr val="C00000"/>
                </a:solidFill>
                <a:latin typeface="Times New Roman"/>
                <a:ea typeface="Times New Roman"/>
                <a:cs typeface="Times New Roman"/>
                <a:sym typeface="Times New Roman"/>
              </a:rPr>
              <a:t>Existing System / Application</a:t>
            </a:r>
            <a:endParaRPr sz="3600">
              <a:latin typeface="Times New Roman"/>
              <a:ea typeface="Times New Roman"/>
              <a:cs typeface="Times New Roman"/>
              <a:sym typeface="Times New Roman"/>
            </a:endParaRPr>
          </a:p>
        </p:txBody>
      </p:sp>
      <p:sp>
        <p:nvSpPr>
          <p:cNvPr id="208" name="Google Shape;20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209" name="Google Shape;20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210" name="Google Shape;21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1" name="Google Shape;211;p27"/>
          <p:cNvSpPr txBox="1"/>
          <p:nvPr>
            <p:ph idx="1" type="body"/>
          </p:nvPr>
        </p:nvSpPr>
        <p:spPr>
          <a:xfrm>
            <a:off x="408214" y="1420586"/>
            <a:ext cx="10945586" cy="5061655"/>
          </a:xfrm>
          <a:prstGeom prst="rect">
            <a:avLst/>
          </a:prstGeom>
          <a:noFill/>
          <a:ln>
            <a:noFill/>
          </a:ln>
        </p:spPr>
        <p:txBody>
          <a:bodyPr anchorCtr="0" anchor="t" bIns="45700" lIns="91425" spcFirstLastPara="1" rIns="91425" wrap="square" tIns="45700">
            <a:noAutofit/>
          </a:bodyPr>
          <a:lstStyle/>
          <a:p>
            <a:pPr indent="0" lvl="0" marL="50800" rtl="0" algn="just">
              <a:lnSpc>
                <a:spcPct val="100000"/>
              </a:lnSpc>
              <a:spcBef>
                <a:spcPts val="1000"/>
              </a:spcBef>
              <a:spcAft>
                <a:spcPts val="0"/>
              </a:spcAft>
              <a:buSzPts val="2800"/>
              <a:buNone/>
            </a:pP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a:p>
            <a:pPr indent="0" lvl="0" marL="50800" rtl="0" algn="just">
              <a:lnSpc>
                <a:spcPct val="100000"/>
              </a:lnSpc>
              <a:spcBef>
                <a:spcPts val="1000"/>
              </a:spcBef>
              <a:spcAft>
                <a:spcPts val="0"/>
              </a:spcAft>
              <a:buSzPts val="2800"/>
              <a:buNone/>
            </a:pPr>
            <a:br>
              <a:rPr lang="en-US" sz="2000">
                <a:latin typeface="Times New Roman"/>
                <a:ea typeface="Times New Roman"/>
                <a:cs typeface="Times New Roman"/>
                <a:sym typeface="Times New Roman"/>
              </a:rPr>
            </a:br>
            <a:r>
              <a:rPr b="1" lang="en-US" sz="2400">
                <a:latin typeface="Times New Roman"/>
                <a:ea typeface="Times New Roman"/>
                <a:cs typeface="Times New Roman"/>
                <a:sym typeface="Times New Roman"/>
              </a:rPr>
              <a:t>   1.https://ewastesocial.com/</a:t>
            </a:r>
            <a:endParaRPr b="1" sz="2400">
              <a:latin typeface="Times New Roman"/>
              <a:ea typeface="Times New Roman"/>
              <a:cs typeface="Times New Roman"/>
              <a:sym typeface="Times New Roman"/>
            </a:endParaRPr>
          </a:p>
        </p:txBody>
      </p:sp>
      <p:pic>
        <p:nvPicPr>
          <p:cNvPr id="212" name="Google Shape;212;p27"/>
          <p:cNvPicPr preferRelativeResize="0"/>
          <p:nvPr>
            <p:ph idx="1" type="body"/>
          </p:nvPr>
        </p:nvPicPr>
        <p:blipFill rotWithShape="1">
          <a:blip r:embed="rId3">
            <a:alphaModFix/>
          </a:blip>
          <a:srcRect b="0" l="0" r="0" t="0"/>
          <a:stretch/>
        </p:blipFill>
        <p:spPr>
          <a:xfrm>
            <a:off x="5356607" y="2373922"/>
            <a:ext cx="5403541" cy="3094893"/>
          </a:xfrm>
          <a:prstGeom prst="rect">
            <a:avLst/>
          </a:prstGeom>
          <a:noFill/>
          <a:ln>
            <a:noFill/>
          </a:ln>
        </p:spPr>
      </p:pic>
      <p:sp>
        <p:nvSpPr>
          <p:cNvPr id="213" name="Google Shape;213;p27"/>
          <p:cNvSpPr/>
          <p:nvPr/>
        </p:nvSpPr>
        <p:spPr>
          <a:xfrm>
            <a:off x="626533" y="3200400"/>
            <a:ext cx="524047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DISADVANTAGE:</a:t>
            </a:r>
            <a:endParaRPr b="0" i="0" sz="1400" u="none" cap="none" strike="noStrike">
              <a:solidFill>
                <a:srgbClr val="000000"/>
              </a:solidFill>
              <a:latin typeface="Arial"/>
              <a:ea typeface="Arial"/>
              <a:cs typeface="Arial"/>
              <a:sym typeface="Arial"/>
            </a:endParaRPr>
          </a:p>
          <a:p>
            <a:pPr indent="-342900" lvl="2" marL="12573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Limited Coverage </a:t>
            </a:r>
            <a:endParaRPr b="0" i="0" sz="1400" u="none" cap="none" strike="noStrike">
              <a:solidFill>
                <a:srgbClr val="000000"/>
              </a:solidFill>
              <a:latin typeface="Arial"/>
              <a:ea typeface="Arial"/>
              <a:cs typeface="Arial"/>
              <a:sym typeface="Arial"/>
            </a:endParaRPr>
          </a:p>
          <a:p>
            <a:pPr indent="-342900" lvl="2" marL="12573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Inadequate Public Awareness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244549" y="23661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Font typeface="Times New Roman"/>
              <a:buNone/>
            </a:pPr>
            <a:r>
              <a:rPr lang="en-US">
                <a:solidFill>
                  <a:srgbClr val="C00000"/>
                </a:solidFill>
                <a:latin typeface="Times New Roman"/>
                <a:ea typeface="Times New Roman"/>
                <a:cs typeface="Times New Roman"/>
                <a:sym typeface="Times New Roman"/>
              </a:rPr>
              <a:t>Existing System / Application</a:t>
            </a:r>
            <a:endParaRPr sz="3600">
              <a:latin typeface="Times New Roman"/>
              <a:ea typeface="Times New Roman"/>
              <a:cs typeface="Times New Roman"/>
              <a:sym typeface="Times New Roman"/>
            </a:endParaRPr>
          </a:p>
        </p:txBody>
      </p:sp>
      <p:sp>
        <p:nvSpPr>
          <p:cNvPr id="219" name="Google Shape;21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220" name="Google Shape;22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221" name="Google Shape;22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2" name="Google Shape;222;p28"/>
          <p:cNvSpPr txBox="1"/>
          <p:nvPr>
            <p:ph idx="1" type="body"/>
          </p:nvPr>
        </p:nvSpPr>
        <p:spPr>
          <a:xfrm>
            <a:off x="372140" y="1360966"/>
            <a:ext cx="10854069" cy="5121275"/>
          </a:xfrm>
          <a:prstGeom prst="rect">
            <a:avLst/>
          </a:prstGeom>
          <a:noFill/>
          <a:ln>
            <a:noFill/>
          </a:ln>
        </p:spPr>
        <p:txBody>
          <a:bodyPr anchorCtr="0" anchor="t" bIns="45700" lIns="91425" spcFirstLastPara="1" rIns="91425" wrap="square" tIns="45700">
            <a:noAutofit/>
          </a:bodyPr>
          <a:lstStyle/>
          <a:p>
            <a:pPr indent="0" lvl="0" marL="50800" rtl="0" algn="just">
              <a:lnSpc>
                <a:spcPct val="100000"/>
              </a:lnSpc>
              <a:spcBef>
                <a:spcPts val="1000"/>
              </a:spcBef>
              <a:spcAft>
                <a:spcPts val="0"/>
              </a:spcAft>
              <a:buSzPts val="2800"/>
              <a:buNone/>
            </a:pPr>
            <a:r>
              <a:t/>
            </a:r>
            <a:endParaRPr b="1" sz="2000">
              <a:latin typeface="Times New Roman"/>
              <a:ea typeface="Times New Roman"/>
              <a:cs typeface="Times New Roman"/>
              <a:sym typeface="Times New Roman"/>
            </a:endParaRPr>
          </a:p>
          <a:p>
            <a:pPr indent="0" lvl="0" marL="50800" rtl="0" algn="just">
              <a:lnSpc>
                <a:spcPct val="100000"/>
              </a:lnSpc>
              <a:spcBef>
                <a:spcPts val="1000"/>
              </a:spcBef>
              <a:spcAft>
                <a:spcPts val="0"/>
              </a:spcAft>
              <a:buSzPts val="2800"/>
              <a:buNone/>
            </a:pPr>
            <a:r>
              <a:t/>
            </a:r>
            <a:endParaRPr b="1" sz="2000">
              <a:latin typeface="Times New Roman"/>
              <a:ea typeface="Times New Roman"/>
              <a:cs typeface="Times New Roman"/>
              <a:sym typeface="Times New Roman"/>
            </a:endParaRPr>
          </a:p>
          <a:p>
            <a:pPr indent="0" lvl="0" marL="50800" rtl="0" algn="just">
              <a:lnSpc>
                <a:spcPct val="100000"/>
              </a:lnSpc>
              <a:spcBef>
                <a:spcPts val="1000"/>
              </a:spcBef>
              <a:spcAft>
                <a:spcPts val="0"/>
              </a:spcAft>
              <a:buSzPts val="2800"/>
              <a:buNone/>
            </a:pPr>
            <a:r>
              <a:rPr b="1" lang="en-US" sz="2400">
                <a:latin typeface="Times New Roman"/>
                <a:ea typeface="Times New Roman"/>
                <a:cs typeface="Times New Roman"/>
                <a:sym typeface="Times New Roman"/>
              </a:rPr>
              <a:t>2.https://greene.gov.in/</a:t>
            </a:r>
            <a:endParaRPr b="1" sz="2400">
              <a:latin typeface="Times New Roman"/>
              <a:ea typeface="Times New Roman"/>
              <a:cs typeface="Times New Roman"/>
              <a:sym typeface="Times New Roman"/>
            </a:endParaRPr>
          </a:p>
        </p:txBody>
      </p:sp>
      <p:pic>
        <p:nvPicPr>
          <p:cNvPr id="223" name="Google Shape;223;p28"/>
          <p:cNvPicPr preferRelativeResize="0"/>
          <p:nvPr/>
        </p:nvPicPr>
        <p:blipFill rotWithShape="1">
          <a:blip r:embed="rId3">
            <a:alphaModFix/>
          </a:blip>
          <a:srcRect b="0" l="0" r="0" t="0"/>
          <a:stretch/>
        </p:blipFill>
        <p:spPr>
          <a:xfrm>
            <a:off x="5150087" y="1989667"/>
            <a:ext cx="6006625" cy="3854880"/>
          </a:xfrm>
          <a:prstGeom prst="rect">
            <a:avLst/>
          </a:prstGeom>
          <a:noFill/>
          <a:ln>
            <a:noFill/>
          </a:ln>
        </p:spPr>
      </p:pic>
      <p:sp>
        <p:nvSpPr>
          <p:cNvPr id="224" name="Google Shape;224;p28"/>
          <p:cNvSpPr txBox="1"/>
          <p:nvPr/>
        </p:nvSpPr>
        <p:spPr>
          <a:xfrm>
            <a:off x="736600" y="3073401"/>
            <a:ext cx="3869267" cy="171636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DISADVANTAGE: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               It only covers 10 identified states viz. Madhya Pradesh, Uttar Pradesh, Jharkhand, Orissa, Goa, Bihar, Pondicherry, West Bengal, Assam and Manipur</a:t>
            </a:r>
            <a:r>
              <a:rPr b="1" i="0" lang="en-US" sz="1800" u="none" cap="none" strike="noStrike">
                <a:solidFill>
                  <a:srgbClr val="000000"/>
                </a:solidFill>
                <a:latin typeface="Times New Roman"/>
                <a:ea typeface="Times New Roman"/>
                <a:cs typeface="Times New Roman"/>
                <a:sym typeface="Times New Roman"/>
              </a:rPr>
              <a:t>            </a:t>
            </a:r>
            <a:endParaRPr b="1"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244549" y="23661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Font typeface="Times New Roman"/>
              <a:buNone/>
            </a:pPr>
            <a:r>
              <a:rPr lang="en-US">
                <a:solidFill>
                  <a:srgbClr val="C00000"/>
                </a:solidFill>
                <a:latin typeface="Times New Roman"/>
                <a:ea typeface="Times New Roman"/>
                <a:cs typeface="Times New Roman"/>
                <a:sym typeface="Times New Roman"/>
              </a:rPr>
              <a:t>Existing System / Application</a:t>
            </a:r>
            <a:endParaRPr sz="3600">
              <a:latin typeface="Times New Roman"/>
              <a:ea typeface="Times New Roman"/>
              <a:cs typeface="Times New Roman"/>
              <a:sym typeface="Times New Roman"/>
            </a:endParaRPr>
          </a:p>
        </p:txBody>
      </p:sp>
      <p:sp>
        <p:nvSpPr>
          <p:cNvPr id="230" name="Google Shape;23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231" name="Google Shape;23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232" name="Google Shape;23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3" name="Google Shape;233;p29"/>
          <p:cNvSpPr txBox="1"/>
          <p:nvPr>
            <p:ph idx="1" type="body"/>
          </p:nvPr>
        </p:nvSpPr>
        <p:spPr>
          <a:xfrm>
            <a:off x="372140" y="1360966"/>
            <a:ext cx="10854069" cy="5121275"/>
          </a:xfrm>
          <a:prstGeom prst="rect">
            <a:avLst/>
          </a:prstGeom>
          <a:noFill/>
          <a:ln>
            <a:noFill/>
          </a:ln>
        </p:spPr>
        <p:txBody>
          <a:bodyPr anchorCtr="0" anchor="t" bIns="45700" lIns="91425" spcFirstLastPara="1" rIns="91425" wrap="square" tIns="45700">
            <a:noAutofit/>
          </a:bodyPr>
          <a:lstStyle/>
          <a:p>
            <a:pPr indent="0" lvl="0" marL="50800" rtl="0" algn="just">
              <a:lnSpc>
                <a:spcPct val="100000"/>
              </a:lnSpc>
              <a:spcBef>
                <a:spcPts val="1000"/>
              </a:spcBef>
              <a:spcAft>
                <a:spcPts val="0"/>
              </a:spcAft>
              <a:buSzPts val="2800"/>
              <a:buNone/>
            </a:pPr>
            <a:r>
              <a:t/>
            </a:r>
            <a:endParaRPr b="1" sz="2400">
              <a:latin typeface="Times New Roman"/>
              <a:ea typeface="Times New Roman"/>
              <a:cs typeface="Times New Roman"/>
              <a:sym typeface="Times New Roman"/>
            </a:endParaRPr>
          </a:p>
          <a:p>
            <a:pPr indent="0" lvl="0" marL="50800" rtl="0" algn="just">
              <a:lnSpc>
                <a:spcPct val="100000"/>
              </a:lnSpc>
              <a:spcBef>
                <a:spcPts val="1000"/>
              </a:spcBef>
              <a:spcAft>
                <a:spcPts val="0"/>
              </a:spcAft>
              <a:buSzPts val="2800"/>
              <a:buNone/>
            </a:pPr>
            <a:r>
              <a:rPr b="1" lang="en-US" sz="2400">
                <a:latin typeface="Times New Roman"/>
                <a:ea typeface="Times New Roman"/>
                <a:cs typeface="Times New Roman"/>
                <a:sym typeface="Times New Roman"/>
              </a:rPr>
              <a:t>3. https://earth911.com/</a:t>
            </a:r>
            <a:endParaRPr b="1" sz="2400">
              <a:latin typeface="Times New Roman"/>
              <a:ea typeface="Times New Roman"/>
              <a:cs typeface="Times New Roman"/>
              <a:sym typeface="Times New Roman"/>
            </a:endParaRPr>
          </a:p>
        </p:txBody>
      </p:sp>
      <p:sp>
        <p:nvSpPr>
          <p:cNvPr id="234" name="Google Shape;234;p29"/>
          <p:cNvSpPr txBox="1"/>
          <p:nvPr/>
        </p:nvSpPr>
        <p:spPr>
          <a:xfrm>
            <a:off x="745066" y="3066873"/>
            <a:ext cx="4284133" cy="235179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DISADVANTAGE:</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100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It uses zip code instead of pin code or address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100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It only covers areas in North America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29"/>
          <p:cNvPicPr preferRelativeResize="0"/>
          <p:nvPr/>
        </p:nvPicPr>
        <p:blipFill rotWithShape="1">
          <a:blip r:embed="rId3">
            <a:alphaModFix/>
          </a:blip>
          <a:srcRect b="0" l="0" r="0" t="0"/>
          <a:stretch/>
        </p:blipFill>
        <p:spPr>
          <a:xfrm>
            <a:off x="6178932" y="1360966"/>
            <a:ext cx="4082668" cy="2284732"/>
          </a:xfrm>
          <a:prstGeom prst="rect">
            <a:avLst/>
          </a:prstGeom>
          <a:noFill/>
          <a:ln>
            <a:noFill/>
          </a:ln>
        </p:spPr>
      </p:pic>
      <p:pic>
        <p:nvPicPr>
          <p:cNvPr id="236" name="Google Shape;236;p29"/>
          <p:cNvPicPr preferRelativeResize="0"/>
          <p:nvPr/>
        </p:nvPicPr>
        <p:blipFill rotWithShape="1">
          <a:blip r:embed="rId4">
            <a:alphaModFix/>
          </a:blip>
          <a:srcRect b="0" l="0" r="0" t="0"/>
          <a:stretch/>
        </p:blipFill>
        <p:spPr>
          <a:xfrm>
            <a:off x="6212229" y="4114244"/>
            <a:ext cx="4049371" cy="21426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244549" y="23661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Font typeface="Times New Roman"/>
              <a:buNone/>
            </a:pPr>
            <a:r>
              <a:rPr lang="en-US">
                <a:solidFill>
                  <a:srgbClr val="C00000"/>
                </a:solidFill>
                <a:latin typeface="Times New Roman"/>
                <a:ea typeface="Times New Roman"/>
                <a:cs typeface="Times New Roman"/>
                <a:sym typeface="Times New Roman"/>
              </a:rPr>
              <a:t>Software and Hardware Requirements</a:t>
            </a:r>
            <a:endParaRPr>
              <a:latin typeface="Times New Roman"/>
              <a:ea typeface="Times New Roman"/>
              <a:cs typeface="Times New Roman"/>
              <a:sym typeface="Times New Roman"/>
            </a:endParaRPr>
          </a:p>
        </p:txBody>
      </p:sp>
      <p:sp>
        <p:nvSpPr>
          <p:cNvPr id="242" name="Google Shape;24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21 May 2024</a:t>
            </a:r>
            <a:endParaRPr/>
          </a:p>
        </p:txBody>
      </p:sp>
      <p:sp>
        <p:nvSpPr>
          <p:cNvPr id="243" name="Google Shape;24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Internship Review / CT        </a:t>
            </a:r>
            <a:endParaRPr/>
          </a:p>
        </p:txBody>
      </p:sp>
      <p:sp>
        <p:nvSpPr>
          <p:cNvPr id="244" name="Google Shape;24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5" name="Google Shape;245;p30"/>
          <p:cNvSpPr txBox="1"/>
          <p:nvPr>
            <p:ph idx="1" type="body"/>
          </p:nvPr>
        </p:nvSpPr>
        <p:spPr>
          <a:xfrm>
            <a:off x="372140" y="1360966"/>
            <a:ext cx="10854069" cy="5121275"/>
          </a:xfrm>
          <a:prstGeom prst="rect">
            <a:avLst/>
          </a:prstGeom>
          <a:noFill/>
          <a:ln>
            <a:noFill/>
          </a:ln>
        </p:spPr>
        <p:txBody>
          <a:bodyPr anchorCtr="0" anchor="t" bIns="45700" lIns="91425" spcFirstLastPara="1" rIns="91425" wrap="square" tIns="45700">
            <a:noAutofit/>
          </a:bodyPr>
          <a:lstStyle/>
          <a:p>
            <a:pPr indent="0" lvl="1" marL="457200" rtl="0" algn="l">
              <a:lnSpc>
                <a:spcPct val="66666"/>
              </a:lnSpc>
              <a:spcBef>
                <a:spcPts val="500"/>
              </a:spcBef>
              <a:spcAft>
                <a:spcPts val="0"/>
              </a:spcAft>
              <a:buSzPts val="1400"/>
              <a:buNone/>
            </a:pPr>
            <a:r>
              <a:rPr b="1" lang="en-US">
                <a:latin typeface="Times New Roman"/>
                <a:ea typeface="Times New Roman"/>
                <a:cs typeface="Times New Roman"/>
                <a:sym typeface="Times New Roman"/>
              </a:rPr>
              <a:t>HARDWARE SPECIFICATION</a:t>
            </a:r>
            <a:endParaRPr sz="1800">
              <a:latin typeface="Times New Roman"/>
              <a:ea typeface="Times New Roman"/>
              <a:cs typeface="Times New Roman"/>
              <a:sym typeface="Times New Roman"/>
            </a:endParaRPr>
          </a:p>
          <a:p>
            <a:pPr indent="-228600" lvl="2" marL="1143000" rtl="0" algn="l">
              <a:lnSpc>
                <a:spcPct val="90000"/>
              </a:lnSpc>
              <a:spcBef>
                <a:spcPts val="810"/>
              </a:spcBef>
              <a:spcAft>
                <a:spcPts val="0"/>
              </a:spcAft>
              <a:buSzPts val="1400"/>
              <a:buFont typeface="Noto Sans Symbols"/>
              <a:buChar char="∙"/>
            </a:pPr>
            <a:r>
              <a:rPr lang="en-US">
                <a:latin typeface="Times New Roman"/>
                <a:ea typeface="Times New Roman"/>
                <a:cs typeface="Times New Roman"/>
                <a:sym typeface="Times New Roman"/>
              </a:rPr>
              <a:t>PROCESSOR	: INTEL CORE 5</a:t>
            </a:r>
            <a:endParaRPr sz="1600">
              <a:latin typeface="Times New Roman"/>
              <a:ea typeface="Times New Roman"/>
              <a:cs typeface="Times New Roman"/>
              <a:sym typeface="Times New Roman"/>
            </a:endParaRPr>
          </a:p>
          <a:p>
            <a:pPr indent="-228600" lvl="2" marL="1143000" rtl="0" algn="l">
              <a:lnSpc>
                <a:spcPct val="90000"/>
              </a:lnSpc>
              <a:spcBef>
                <a:spcPts val="795"/>
              </a:spcBef>
              <a:spcAft>
                <a:spcPts val="0"/>
              </a:spcAft>
              <a:buSzPts val="1400"/>
              <a:buFont typeface="Noto Sans Symbols"/>
              <a:buChar char="∙"/>
            </a:pPr>
            <a:r>
              <a:rPr lang="en-US">
                <a:latin typeface="Times New Roman"/>
                <a:ea typeface="Times New Roman"/>
                <a:cs typeface="Times New Roman"/>
                <a:sym typeface="Times New Roman"/>
              </a:rPr>
              <a:t>MEMORY	: 8 GB</a:t>
            </a:r>
            <a:endParaRPr sz="1600">
              <a:latin typeface="Times New Roman"/>
              <a:ea typeface="Times New Roman"/>
              <a:cs typeface="Times New Roman"/>
              <a:sym typeface="Times New Roman"/>
            </a:endParaRPr>
          </a:p>
          <a:p>
            <a:pPr indent="-228600" lvl="2" marL="1143000" rtl="0" algn="l">
              <a:lnSpc>
                <a:spcPct val="90000"/>
              </a:lnSpc>
              <a:spcBef>
                <a:spcPts val="805"/>
              </a:spcBef>
              <a:spcAft>
                <a:spcPts val="0"/>
              </a:spcAft>
              <a:buSzPts val="1400"/>
              <a:buFont typeface="Noto Sans Symbols"/>
              <a:buChar char="∙"/>
            </a:pPr>
            <a:r>
              <a:rPr lang="en-US">
                <a:latin typeface="Times New Roman"/>
                <a:ea typeface="Times New Roman"/>
                <a:cs typeface="Times New Roman"/>
                <a:sym typeface="Times New Roman"/>
              </a:rPr>
              <a:t>STORAGE	: 256 GB</a:t>
            </a:r>
            <a:endParaRPr/>
          </a:p>
          <a:p>
            <a:pPr indent="0" lvl="2" marL="914400" rtl="0" algn="l">
              <a:lnSpc>
                <a:spcPct val="90000"/>
              </a:lnSpc>
              <a:spcBef>
                <a:spcPts val="805"/>
              </a:spcBef>
              <a:spcAft>
                <a:spcPts val="0"/>
              </a:spcAft>
              <a:buSzPts val="1400"/>
              <a:buNone/>
            </a:pPr>
            <a:r>
              <a:t/>
            </a:r>
            <a:endParaRPr sz="1600">
              <a:latin typeface="Times New Roman"/>
              <a:ea typeface="Times New Roman"/>
              <a:cs typeface="Times New Roman"/>
              <a:sym typeface="Times New Roman"/>
            </a:endParaRPr>
          </a:p>
          <a:p>
            <a:pPr indent="0" lvl="2" marL="914400" rtl="0" algn="l">
              <a:lnSpc>
                <a:spcPct val="90000"/>
              </a:lnSpc>
              <a:spcBef>
                <a:spcPts val="805"/>
              </a:spcBef>
              <a:spcAft>
                <a:spcPts val="0"/>
              </a:spcAft>
              <a:buSzPts val="1400"/>
              <a:buNone/>
            </a:pPr>
            <a:r>
              <a:t/>
            </a:r>
            <a:endParaRPr sz="1600">
              <a:latin typeface="Times New Roman"/>
              <a:ea typeface="Times New Roman"/>
              <a:cs typeface="Times New Roman"/>
              <a:sym typeface="Times New Roman"/>
            </a:endParaRPr>
          </a:p>
          <a:p>
            <a:pPr indent="0" lvl="1" marL="457200" rtl="0" algn="l">
              <a:lnSpc>
                <a:spcPct val="90000"/>
              </a:lnSpc>
              <a:spcBef>
                <a:spcPts val="1255"/>
              </a:spcBef>
              <a:spcAft>
                <a:spcPts val="0"/>
              </a:spcAft>
              <a:buSzPts val="1400"/>
              <a:buNone/>
            </a:pPr>
            <a:r>
              <a:rPr b="1" lang="en-US">
                <a:latin typeface="Times New Roman"/>
                <a:ea typeface="Times New Roman"/>
                <a:cs typeface="Times New Roman"/>
                <a:sym typeface="Times New Roman"/>
              </a:rPr>
              <a:t>SOFTWARE SPECIFICATION</a:t>
            </a:r>
            <a:endParaRPr b="1">
              <a:latin typeface="Times New Roman"/>
              <a:ea typeface="Times New Roman"/>
              <a:cs typeface="Times New Roman"/>
              <a:sym typeface="Times New Roman"/>
            </a:endParaRPr>
          </a:p>
          <a:p>
            <a:pPr indent="-228600" lvl="2" marL="1143000" rtl="0" algn="l">
              <a:lnSpc>
                <a:spcPct val="90000"/>
              </a:lnSpc>
              <a:spcBef>
                <a:spcPts val="810"/>
              </a:spcBef>
              <a:spcAft>
                <a:spcPts val="0"/>
              </a:spcAft>
              <a:buSzPts val="1400"/>
              <a:buFont typeface="Noto Sans Symbols"/>
              <a:buChar char="∙"/>
            </a:pPr>
            <a:r>
              <a:rPr lang="en-US">
                <a:latin typeface="Times New Roman"/>
                <a:ea typeface="Times New Roman"/>
                <a:cs typeface="Times New Roman"/>
                <a:sym typeface="Times New Roman"/>
              </a:rPr>
              <a:t>OPERATING SYSTEM : WINDOWS 11</a:t>
            </a:r>
            <a:endParaRPr sz="1600">
              <a:latin typeface="Times New Roman"/>
              <a:ea typeface="Times New Roman"/>
              <a:cs typeface="Times New Roman"/>
              <a:sym typeface="Times New Roman"/>
            </a:endParaRPr>
          </a:p>
          <a:p>
            <a:pPr indent="-228600" lvl="2" marL="1143000" rtl="0" algn="l">
              <a:lnSpc>
                <a:spcPct val="90000"/>
              </a:lnSpc>
              <a:spcBef>
                <a:spcPts val="805"/>
              </a:spcBef>
              <a:spcAft>
                <a:spcPts val="0"/>
              </a:spcAft>
              <a:buSzPts val="1400"/>
              <a:buFont typeface="Noto Sans Symbols"/>
              <a:buChar char="∙"/>
            </a:pPr>
            <a:r>
              <a:rPr lang="en-US">
                <a:latin typeface="Times New Roman"/>
                <a:ea typeface="Times New Roman"/>
                <a:cs typeface="Times New Roman"/>
                <a:sym typeface="Times New Roman"/>
              </a:rPr>
              <a:t>IDE	                             : VISUAL STUDIO CODE</a:t>
            </a:r>
            <a:endParaRPr sz="1600">
              <a:latin typeface="Times New Roman"/>
              <a:ea typeface="Times New Roman"/>
              <a:cs typeface="Times New Roman"/>
              <a:sym typeface="Times New Roman"/>
            </a:endParaRPr>
          </a:p>
          <a:p>
            <a:pPr indent="-228600" lvl="2" marL="1143000" rtl="0" algn="l">
              <a:lnSpc>
                <a:spcPct val="90000"/>
              </a:lnSpc>
              <a:spcBef>
                <a:spcPts val="795"/>
              </a:spcBef>
              <a:spcAft>
                <a:spcPts val="0"/>
              </a:spcAft>
              <a:buSzPts val="1400"/>
              <a:buFont typeface="Noto Sans Symbols"/>
              <a:buChar char="∙"/>
            </a:pPr>
            <a:r>
              <a:rPr lang="en-US">
                <a:latin typeface="Times New Roman"/>
                <a:ea typeface="Times New Roman"/>
                <a:cs typeface="Times New Roman"/>
                <a:sym typeface="Times New Roman"/>
              </a:rPr>
              <a:t>FRONTEND	               : HTML5, CSS , JAVASCRIPT</a:t>
            </a:r>
            <a:endParaRPr sz="1600">
              <a:latin typeface="Times New Roman"/>
              <a:ea typeface="Times New Roman"/>
              <a:cs typeface="Times New Roman"/>
              <a:sym typeface="Times New Roman"/>
            </a:endParaRPr>
          </a:p>
          <a:p>
            <a:pPr indent="-228600" lvl="2" marL="1143000" rtl="0" algn="l">
              <a:lnSpc>
                <a:spcPct val="90000"/>
              </a:lnSpc>
              <a:spcBef>
                <a:spcPts val="810"/>
              </a:spcBef>
              <a:spcAft>
                <a:spcPts val="0"/>
              </a:spcAft>
              <a:buSzPts val="1400"/>
              <a:buFont typeface="Noto Sans Symbols"/>
              <a:buChar char="∙"/>
            </a:pPr>
            <a:r>
              <a:rPr lang="en-US">
                <a:latin typeface="Times New Roman"/>
                <a:ea typeface="Times New Roman"/>
                <a:cs typeface="Times New Roman"/>
                <a:sym typeface="Times New Roman"/>
              </a:rPr>
              <a:t>VERSION CONTROL	: GIT</a:t>
            </a:r>
            <a:endParaRPr sz="1600">
              <a:latin typeface="Times New Roman"/>
              <a:ea typeface="Times New Roman"/>
              <a:cs typeface="Times New Roman"/>
              <a:sym typeface="Times New Roman"/>
            </a:endParaRPr>
          </a:p>
          <a:p>
            <a:pPr indent="0" lvl="0" marL="50800" rtl="0" algn="l">
              <a:lnSpc>
                <a:spcPct val="90000"/>
              </a:lnSpc>
              <a:spcBef>
                <a:spcPts val="1000"/>
              </a:spcBef>
              <a:spcAft>
                <a:spcPts val="0"/>
              </a:spcAft>
              <a:buSzPts val="2800"/>
              <a:buNone/>
            </a:pPr>
            <a:br>
              <a:rPr lang="en-US">
                <a:latin typeface="Times New Roman"/>
                <a:ea typeface="Times New Roman"/>
                <a:cs typeface="Times New Roman"/>
                <a:sym typeface="Times New Roman"/>
              </a:rPr>
            </a:br>
            <a:br>
              <a:rPr lang="en-US"/>
            </a:br>
            <a:endParaRPr sz="66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2023-05-18T12:21:03Z</dcterms:created>
  <dc:creator>DSAC</dc:creator>
</cp:coreProperties>
</file>